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  <p:sldMasterId id="2147483689" r:id="rId6"/>
  </p:sldMasterIdLst>
  <p:notesMasterIdLst>
    <p:notesMasterId r:id="rId92"/>
  </p:notesMasterIdLst>
  <p:handoutMasterIdLst>
    <p:handoutMasterId r:id="rId93"/>
  </p:handoutMasterIdLst>
  <p:sldIdLst>
    <p:sldId id="291" r:id="rId7"/>
    <p:sldId id="287" r:id="rId8"/>
    <p:sldId id="1857" r:id="rId9"/>
    <p:sldId id="2635" r:id="rId10"/>
    <p:sldId id="3166" r:id="rId11"/>
    <p:sldId id="3168" r:id="rId12"/>
    <p:sldId id="3707" r:id="rId13"/>
    <p:sldId id="3699" r:id="rId14"/>
    <p:sldId id="3698" r:id="rId15"/>
    <p:sldId id="3655" r:id="rId16"/>
    <p:sldId id="3467" r:id="rId17"/>
    <p:sldId id="3682" r:id="rId18"/>
    <p:sldId id="3681" r:id="rId19"/>
    <p:sldId id="3683" r:id="rId20"/>
    <p:sldId id="3684" r:id="rId21"/>
    <p:sldId id="3685" r:id="rId22"/>
    <p:sldId id="3658" r:id="rId23"/>
    <p:sldId id="1102" r:id="rId24"/>
    <p:sldId id="3672" r:id="rId25"/>
    <p:sldId id="3668" r:id="rId26"/>
    <p:sldId id="3669" r:id="rId27"/>
    <p:sldId id="3674" r:id="rId28"/>
    <p:sldId id="3673" r:id="rId29"/>
    <p:sldId id="3689" r:id="rId30"/>
    <p:sldId id="3690" r:id="rId31"/>
    <p:sldId id="3701" r:id="rId32"/>
    <p:sldId id="3702" r:id="rId33"/>
    <p:sldId id="3670" r:id="rId34"/>
    <p:sldId id="3687" r:id="rId35"/>
    <p:sldId id="3688" r:id="rId36"/>
    <p:sldId id="3671" r:id="rId37"/>
    <p:sldId id="3703" r:id="rId38"/>
    <p:sldId id="3704" r:id="rId39"/>
    <p:sldId id="3705" r:id="rId40"/>
    <p:sldId id="3675" r:id="rId41"/>
    <p:sldId id="3693" r:id="rId42"/>
    <p:sldId id="3695" r:id="rId43"/>
    <p:sldId id="3676" r:id="rId44"/>
    <p:sldId id="3697" r:id="rId45"/>
    <p:sldId id="3696" r:id="rId46"/>
    <p:sldId id="3678" r:id="rId47"/>
    <p:sldId id="3680" r:id="rId48"/>
    <p:sldId id="3679" r:id="rId49"/>
    <p:sldId id="1159" r:id="rId50"/>
    <p:sldId id="1727" r:id="rId51"/>
    <p:sldId id="1255" r:id="rId52"/>
    <p:sldId id="1254" r:id="rId53"/>
    <p:sldId id="3694" r:id="rId54"/>
    <p:sldId id="2862" r:id="rId55"/>
    <p:sldId id="3654" r:id="rId56"/>
    <p:sldId id="2891" r:id="rId57"/>
    <p:sldId id="392" r:id="rId58"/>
    <p:sldId id="396" r:id="rId59"/>
    <p:sldId id="393" r:id="rId60"/>
    <p:sldId id="407" r:id="rId61"/>
    <p:sldId id="306" r:id="rId62"/>
    <p:sldId id="308" r:id="rId63"/>
    <p:sldId id="280" r:id="rId64"/>
    <p:sldId id="302" r:id="rId65"/>
    <p:sldId id="298" r:id="rId66"/>
    <p:sldId id="299" r:id="rId67"/>
    <p:sldId id="300" r:id="rId68"/>
    <p:sldId id="283" r:id="rId69"/>
    <p:sldId id="338" r:id="rId70"/>
    <p:sldId id="296" r:id="rId71"/>
    <p:sldId id="3660" r:id="rId72"/>
    <p:sldId id="3661" r:id="rId73"/>
    <p:sldId id="324" r:id="rId74"/>
    <p:sldId id="340" r:id="rId75"/>
    <p:sldId id="313" r:id="rId76"/>
    <p:sldId id="3638" r:id="rId77"/>
    <p:sldId id="3639" r:id="rId78"/>
    <p:sldId id="3640" r:id="rId79"/>
    <p:sldId id="3641" r:id="rId80"/>
    <p:sldId id="3643" r:id="rId81"/>
    <p:sldId id="3644" r:id="rId82"/>
    <p:sldId id="3646" r:id="rId83"/>
    <p:sldId id="3647" r:id="rId84"/>
    <p:sldId id="2871" r:id="rId85"/>
    <p:sldId id="3111" r:id="rId86"/>
    <p:sldId id="541" r:id="rId87"/>
    <p:sldId id="3112" r:id="rId88"/>
    <p:sldId id="3117" r:id="rId89"/>
    <p:sldId id="3700" r:id="rId90"/>
    <p:sldId id="3113" r:id="rId91"/>
  </p:sldIdLst>
  <p:sldSz cx="12192000" cy="6858000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7AF"/>
    <a:srgbClr val="E62647"/>
    <a:srgbClr val="F19226"/>
    <a:srgbClr val="269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viewProps" Target="viewProp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C7F5C-1A86-4469-BB05-E988FA1EB9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40A6E8-A221-4FB1-8615-E77DD759847A}">
      <dgm:prSet phldrT="[Tekst]"/>
      <dgm:spPr>
        <a:solidFill>
          <a:srgbClr val="E62647"/>
        </a:solidFill>
        <a:ln>
          <a:solidFill>
            <a:srgbClr val="FF0000"/>
          </a:solidFill>
        </a:ln>
      </dgm:spPr>
      <dgm:t>
        <a:bodyPr/>
        <a:lstStyle/>
        <a:p>
          <a:r>
            <a:rPr lang="pl-PL" dirty="0">
              <a:latin typeface="Roboto Condensed" panose="02000000000000000000" pitchFamily="2" charset="0"/>
              <a:ea typeface="Roboto Condensed" panose="02000000000000000000" pitchFamily="2" charset="0"/>
            </a:rPr>
            <a:t>E-DD</a:t>
          </a:r>
        </a:p>
      </dgm:t>
    </dgm:pt>
    <dgm:pt modelId="{8FB72188-BA0A-4BB6-899D-246B2BA03AC9}" type="parTrans" cxnId="{8AE6AF4C-4FCA-4149-8B1F-EF8A2D87107D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908B6A46-1EA1-4DC7-A48B-B08DE5A630CB}" type="sibTrans" cxnId="{8AE6AF4C-4FCA-4149-8B1F-EF8A2D87107D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9FED0A39-E14D-401A-BD17-F9D0F6A764DD}">
      <dgm:prSet phldrT="[Tekst]" custT="1"/>
      <dgm:spPr>
        <a:noFill/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pl-PL" sz="1800" dirty="0">
              <a:latin typeface="Roboto Condensed" panose="02000000000000000000" pitchFamily="2" charset="0"/>
              <a:ea typeface="Roboto Condensed" panose="02000000000000000000" pitchFamily="2" charset="0"/>
            </a:rPr>
            <a:t>elektroniczny dokument, na podstawie którego przemieszcza się na terytorium kraju poza procedurą zawieszenia poboru akcyzy wyroby akcyzowe objęte zwolnieniem od akcyzy  ze  względu na  ich przeznaczenie lub  wyroby akcyzowe wymienione w załączniku nr 2   do ustawy, opodatkowane  zerową stawką akcyzy ze względu  na ich przeznaczenie</a:t>
          </a:r>
        </a:p>
      </dgm:t>
    </dgm:pt>
    <dgm:pt modelId="{888F3A89-9D13-4846-A2C9-E1D7F82F5D63}" type="parTrans" cxnId="{635C6FD8-D98F-4E08-8504-5F66238E7552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8DA41A9-E51D-44D7-8030-4B72B673AEBB}" type="sibTrans" cxnId="{635C6FD8-D98F-4E08-8504-5F66238E7552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D2F14C10-6B14-4731-AA6A-6557CF15AEA3}">
      <dgm:prSet phldrT="[Tekst]"/>
      <dgm:spPr>
        <a:solidFill>
          <a:srgbClr val="E62647"/>
        </a:solidFill>
        <a:ln>
          <a:solidFill>
            <a:srgbClr val="FF0000"/>
          </a:solidFill>
        </a:ln>
      </dgm:spPr>
      <dgm:t>
        <a:bodyPr/>
        <a:lstStyle/>
        <a:p>
          <a:r>
            <a:rPr lang="pl-PL" dirty="0">
              <a:latin typeface="Roboto Condensed" panose="02000000000000000000" pitchFamily="2" charset="0"/>
              <a:ea typeface="Roboto Condensed" panose="02000000000000000000" pitchFamily="2" charset="0"/>
            </a:rPr>
            <a:t>Dokument zastępujący e-DD </a:t>
          </a:r>
        </a:p>
      </dgm:t>
    </dgm:pt>
    <dgm:pt modelId="{5907980B-9965-4694-9AD0-915FAF481CB9}" type="parTrans" cxnId="{95315F4F-8A9A-4565-8D70-58B1030901C7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6AA52F50-7B89-4FB5-9CDA-9E92C08BFE0A}" type="sibTrans" cxnId="{95315F4F-8A9A-4565-8D70-58B1030901C7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83BC8F41-85F8-4441-9541-A15F97CE7FAE}">
      <dgm:prSet phldrT="[Tekst]" custT="1"/>
      <dgm:spPr>
        <a:noFill/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pl-PL" sz="1800" dirty="0">
              <a:latin typeface="Roboto Condensed" panose="02000000000000000000" pitchFamily="2" charset="0"/>
              <a:ea typeface="Roboto Condensed" panose="02000000000000000000" pitchFamily="2" charset="0"/>
            </a:rPr>
            <a:t>dokument, na podstawie którego przemieszcza się na terytorium kraju, poza procedurą zawieszenia poboru akcyzy wyroby akcyzowe objęte zwolnieniem od akcyzy ze względu na ich przeznaczenie lub wyroby akcyzowe wymienione w załączniku nr 2 do ustawy, opodatkowane zerową stawką akcyzy ze względu na ich przeznaczenie zawierający takie same dane jak e-DD, stosowany gdy System jest niedostępny</a:t>
          </a:r>
        </a:p>
      </dgm:t>
    </dgm:pt>
    <dgm:pt modelId="{26127677-C2F4-4EC4-AC79-36D2F14FA4E7}" type="parTrans" cxnId="{F02D5AA5-932F-49DB-BB90-F74D89B545AE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B5F7ED3A-FCDD-47A8-8979-1B9381CC8420}" type="sibTrans" cxnId="{F02D5AA5-932F-49DB-BB90-F74D89B545AE}">
      <dgm:prSet/>
      <dgm:spPr/>
      <dgm:t>
        <a:bodyPr/>
        <a:lstStyle/>
        <a:p>
          <a:endParaRPr lang="pl-PL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03D500EA-3DBA-4707-ADA9-EEBEBAF53C29}" type="pres">
      <dgm:prSet presAssocID="{331C7F5C-1A86-4469-BB05-E988FA1EB90E}" presName="Name0" presStyleCnt="0">
        <dgm:presLayoutVars>
          <dgm:dir/>
          <dgm:animLvl val="lvl"/>
          <dgm:resizeHandles val="exact"/>
        </dgm:presLayoutVars>
      </dgm:prSet>
      <dgm:spPr/>
    </dgm:pt>
    <dgm:pt modelId="{7B981381-56BF-45AF-A994-C3271EC461D4}" type="pres">
      <dgm:prSet presAssocID="{1940A6E8-A221-4FB1-8615-E77DD759847A}" presName="composite" presStyleCnt="0"/>
      <dgm:spPr/>
    </dgm:pt>
    <dgm:pt modelId="{F83DF47A-6031-4887-B4DD-C87A8B5410EC}" type="pres">
      <dgm:prSet presAssocID="{1940A6E8-A221-4FB1-8615-E77DD759847A}" presName="parTx" presStyleLbl="alignNode1" presStyleIdx="0" presStyleCnt="2" custLinFactNeighborX="341" custLinFactNeighborY="0">
        <dgm:presLayoutVars>
          <dgm:chMax val="0"/>
          <dgm:chPref val="0"/>
          <dgm:bulletEnabled val="1"/>
        </dgm:presLayoutVars>
      </dgm:prSet>
      <dgm:spPr/>
    </dgm:pt>
    <dgm:pt modelId="{90B511C9-800E-4AB9-8D33-ACA3504B789A}" type="pres">
      <dgm:prSet presAssocID="{1940A6E8-A221-4FB1-8615-E77DD759847A}" presName="desTx" presStyleLbl="alignAccFollowNode1" presStyleIdx="0" presStyleCnt="2">
        <dgm:presLayoutVars>
          <dgm:bulletEnabled val="1"/>
        </dgm:presLayoutVars>
      </dgm:prSet>
      <dgm:spPr/>
    </dgm:pt>
    <dgm:pt modelId="{1E574903-DF04-44F7-AD4E-6D7B16036DB5}" type="pres">
      <dgm:prSet presAssocID="{908B6A46-1EA1-4DC7-A48B-B08DE5A630CB}" presName="space" presStyleCnt="0"/>
      <dgm:spPr/>
    </dgm:pt>
    <dgm:pt modelId="{3160A166-3216-4F62-A8BB-F975430484EF}" type="pres">
      <dgm:prSet presAssocID="{D2F14C10-6B14-4731-AA6A-6557CF15AEA3}" presName="composite" presStyleCnt="0"/>
      <dgm:spPr/>
    </dgm:pt>
    <dgm:pt modelId="{6F086D17-0AFE-4CA7-B1DE-EB796B97C335}" type="pres">
      <dgm:prSet presAssocID="{D2F14C10-6B14-4731-AA6A-6557CF15AE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A4BC959-8619-4ECC-86E7-7B630CDD41C7}" type="pres">
      <dgm:prSet presAssocID="{D2F14C10-6B14-4731-AA6A-6557CF15AEA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726C835-FB77-4936-AA9F-88317EFC9802}" type="presOf" srcId="{83BC8F41-85F8-4441-9541-A15F97CE7FAE}" destId="{CA4BC959-8619-4ECC-86E7-7B630CDD41C7}" srcOrd="0" destOrd="0" presId="urn:microsoft.com/office/officeart/2005/8/layout/hList1"/>
    <dgm:cxn modelId="{4639884A-61D5-491F-B807-3C98D18E35B2}" type="presOf" srcId="{331C7F5C-1A86-4469-BB05-E988FA1EB90E}" destId="{03D500EA-3DBA-4707-ADA9-EEBEBAF53C29}" srcOrd="0" destOrd="0" presId="urn:microsoft.com/office/officeart/2005/8/layout/hList1"/>
    <dgm:cxn modelId="{8AE6AF4C-4FCA-4149-8B1F-EF8A2D87107D}" srcId="{331C7F5C-1A86-4469-BB05-E988FA1EB90E}" destId="{1940A6E8-A221-4FB1-8615-E77DD759847A}" srcOrd="0" destOrd="0" parTransId="{8FB72188-BA0A-4BB6-899D-246B2BA03AC9}" sibTransId="{908B6A46-1EA1-4DC7-A48B-B08DE5A630CB}"/>
    <dgm:cxn modelId="{95315F4F-8A9A-4565-8D70-58B1030901C7}" srcId="{331C7F5C-1A86-4469-BB05-E988FA1EB90E}" destId="{D2F14C10-6B14-4731-AA6A-6557CF15AEA3}" srcOrd="1" destOrd="0" parTransId="{5907980B-9965-4694-9AD0-915FAF481CB9}" sibTransId="{6AA52F50-7B89-4FB5-9CDA-9E92C08BFE0A}"/>
    <dgm:cxn modelId="{F02D5AA5-932F-49DB-BB90-F74D89B545AE}" srcId="{D2F14C10-6B14-4731-AA6A-6557CF15AEA3}" destId="{83BC8F41-85F8-4441-9541-A15F97CE7FAE}" srcOrd="0" destOrd="0" parTransId="{26127677-C2F4-4EC4-AC79-36D2F14FA4E7}" sibTransId="{B5F7ED3A-FCDD-47A8-8979-1B9381CC8420}"/>
    <dgm:cxn modelId="{37EB80B3-2853-4CB7-87EE-7610A3EA4384}" type="presOf" srcId="{D2F14C10-6B14-4731-AA6A-6557CF15AEA3}" destId="{6F086D17-0AFE-4CA7-B1DE-EB796B97C335}" srcOrd="0" destOrd="0" presId="urn:microsoft.com/office/officeart/2005/8/layout/hList1"/>
    <dgm:cxn modelId="{8F4C6CD0-9066-4DBA-BE33-C14A95CA6191}" type="presOf" srcId="{1940A6E8-A221-4FB1-8615-E77DD759847A}" destId="{F83DF47A-6031-4887-B4DD-C87A8B5410EC}" srcOrd="0" destOrd="0" presId="urn:microsoft.com/office/officeart/2005/8/layout/hList1"/>
    <dgm:cxn modelId="{635C6FD8-D98F-4E08-8504-5F66238E7552}" srcId="{1940A6E8-A221-4FB1-8615-E77DD759847A}" destId="{9FED0A39-E14D-401A-BD17-F9D0F6A764DD}" srcOrd="0" destOrd="0" parTransId="{888F3A89-9D13-4846-A2C9-E1D7F82F5D63}" sibTransId="{88DA41A9-E51D-44D7-8030-4B72B673AEBB}"/>
    <dgm:cxn modelId="{26065DE1-7609-4B0D-8A5B-9DFC79BD23A9}" type="presOf" srcId="{9FED0A39-E14D-401A-BD17-F9D0F6A764DD}" destId="{90B511C9-800E-4AB9-8D33-ACA3504B789A}" srcOrd="0" destOrd="0" presId="urn:microsoft.com/office/officeart/2005/8/layout/hList1"/>
    <dgm:cxn modelId="{8C2BA826-ABF9-46BF-BCFA-66DB2DE94C31}" type="presParOf" srcId="{03D500EA-3DBA-4707-ADA9-EEBEBAF53C29}" destId="{7B981381-56BF-45AF-A994-C3271EC461D4}" srcOrd="0" destOrd="0" presId="urn:microsoft.com/office/officeart/2005/8/layout/hList1"/>
    <dgm:cxn modelId="{251C757D-7E71-4F84-B342-E9B2FB8FA569}" type="presParOf" srcId="{7B981381-56BF-45AF-A994-C3271EC461D4}" destId="{F83DF47A-6031-4887-B4DD-C87A8B5410EC}" srcOrd="0" destOrd="0" presId="urn:microsoft.com/office/officeart/2005/8/layout/hList1"/>
    <dgm:cxn modelId="{84FB894B-784E-4C2A-9AD8-889A8A347A1C}" type="presParOf" srcId="{7B981381-56BF-45AF-A994-C3271EC461D4}" destId="{90B511C9-800E-4AB9-8D33-ACA3504B789A}" srcOrd="1" destOrd="0" presId="urn:microsoft.com/office/officeart/2005/8/layout/hList1"/>
    <dgm:cxn modelId="{A28568D1-B477-43B8-993D-C6B4ECDA1F99}" type="presParOf" srcId="{03D500EA-3DBA-4707-ADA9-EEBEBAF53C29}" destId="{1E574903-DF04-44F7-AD4E-6D7B16036DB5}" srcOrd="1" destOrd="0" presId="urn:microsoft.com/office/officeart/2005/8/layout/hList1"/>
    <dgm:cxn modelId="{27A3E7D0-6C14-428E-9134-07E59BD2298E}" type="presParOf" srcId="{03D500EA-3DBA-4707-ADA9-EEBEBAF53C29}" destId="{3160A166-3216-4F62-A8BB-F975430484EF}" srcOrd="2" destOrd="0" presId="urn:microsoft.com/office/officeart/2005/8/layout/hList1"/>
    <dgm:cxn modelId="{15E9F7B3-3DC4-4974-82CF-BC07418A5B4A}" type="presParOf" srcId="{3160A166-3216-4F62-A8BB-F975430484EF}" destId="{6F086D17-0AFE-4CA7-B1DE-EB796B97C335}" srcOrd="0" destOrd="0" presId="urn:microsoft.com/office/officeart/2005/8/layout/hList1"/>
    <dgm:cxn modelId="{E47F8832-0881-44E3-9F56-C7EB6D780BEC}" type="presParOf" srcId="{3160A166-3216-4F62-A8BB-F975430484EF}" destId="{CA4BC959-8619-4ECC-86E7-7B630CDD41C7}" srcOrd="1" destOrd="0" presId="urn:microsoft.com/office/officeart/2005/8/layout/hList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929A8-582D-456F-8C4F-65F45C6C1C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AA03EB8-2CC3-4B75-96B8-C07BAA08C0CF}">
      <dgm:prSet custT="1"/>
      <dgm:spPr>
        <a:solidFill>
          <a:srgbClr val="E62647"/>
        </a:solidFill>
        <a:ln>
          <a:solidFill>
            <a:srgbClr val="E62647"/>
          </a:solidFill>
        </a:ln>
      </dgm:spPr>
      <dgm:t>
        <a:bodyPr/>
        <a:lstStyle/>
        <a:p>
          <a:pPr algn="ctr"/>
          <a:r>
            <a:rPr lang="pl-PL" sz="2000" b="1" dirty="0">
              <a:latin typeface="Arial" panose="020B0604020202020204" pitchFamily="34" charset="0"/>
              <a:cs typeface="Arial" panose="020B0604020202020204" pitchFamily="34" charset="0"/>
            </a:rPr>
            <a:t>Wydruki e-DD, dokumenty zastępujące e-DD oraz elektroniczne potwierdzenia odbioru powinny być przechowywane:</a:t>
          </a:r>
        </a:p>
      </dgm:t>
    </dgm:pt>
    <dgm:pt modelId="{BD6D87B7-19E8-4700-A6A2-FC2B010C3CCB}" type="parTrans" cxnId="{66B3B15D-A380-42EF-8152-A42DEBD73D06}">
      <dgm:prSet/>
      <dgm:spPr/>
      <dgm:t>
        <a:bodyPr/>
        <a:lstStyle/>
        <a:p>
          <a:endParaRPr lang="pl-PL"/>
        </a:p>
      </dgm:t>
    </dgm:pt>
    <dgm:pt modelId="{D2CB9225-A17B-41DA-BEE9-53E57DA5DC01}" type="sibTrans" cxnId="{66B3B15D-A380-42EF-8152-A42DEBD73D06}">
      <dgm:prSet/>
      <dgm:spPr/>
      <dgm:t>
        <a:bodyPr/>
        <a:lstStyle/>
        <a:p>
          <a:endParaRPr lang="pl-PL"/>
        </a:p>
      </dgm:t>
    </dgm:pt>
    <dgm:pt modelId="{0CE89251-7476-4CCA-B8A8-6AEA4300F827}">
      <dgm:prSet/>
      <dgm:spPr/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przez okres 5 lat, licząc od końca roku kalendarzowego, w którym zostały sporządzone.</a:t>
          </a:r>
          <a:b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392DC-69C2-4AF2-9B54-D83426E3C43E}" type="parTrans" cxnId="{2E55B0C4-3557-4043-8D6A-8CD18BB46F33}">
      <dgm:prSet/>
      <dgm:spPr/>
      <dgm:t>
        <a:bodyPr/>
        <a:lstStyle/>
        <a:p>
          <a:endParaRPr lang="pl-PL"/>
        </a:p>
      </dgm:t>
    </dgm:pt>
    <dgm:pt modelId="{AD0CD5C5-5820-4D6E-89CA-67D1D0589B72}" type="sibTrans" cxnId="{2E55B0C4-3557-4043-8D6A-8CD18BB46F33}">
      <dgm:prSet/>
      <dgm:spPr/>
      <dgm:t>
        <a:bodyPr/>
        <a:lstStyle/>
        <a:p>
          <a:endParaRPr lang="pl-PL"/>
        </a:p>
      </dgm:t>
    </dgm:pt>
    <dgm:pt modelId="{E94B37E9-E564-4D5E-800A-50D74911C44C}">
      <dgm:prSet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w sposób zapewniający łatwe ich odszukanie oraz autentyczność pochodzenia, integralność treści i ich czytelność od momentu ich wydrukowania lub sporządzenia do momentu upływu terminu, o którym mowa w ust. 4.</a:t>
          </a:r>
          <a:br>
            <a:rPr lang="pl-PL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C2A45-3BED-402F-BC80-9F2519E2066D}" type="parTrans" cxnId="{9D5A1660-36A3-4DC6-B0DB-DABD8B2ADDEA}">
      <dgm:prSet/>
      <dgm:spPr/>
      <dgm:t>
        <a:bodyPr/>
        <a:lstStyle/>
        <a:p>
          <a:endParaRPr lang="pl-PL"/>
        </a:p>
      </dgm:t>
    </dgm:pt>
    <dgm:pt modelId="{96FACB55-D01C-4D20-9C13-E57D3990266E}" type="sibTrans" cxnId="{9D5A1660-36A3-4DC6-B0DB-DABD8B2ADDEA}">
      <dgm:prSet/>
      <dgm:spPr/>
      <dgm:t>
        <a:bodyPr/>
        <a:lstStyle/>
        <a:p>
          <a:endParaRPr lang="pl-PL"/>
        </a:p>
      </dgm:t>
    </dgm:pt>
    <dgm:pt modelId="{2D9492C1-F5D0-4D7E-A7BD-CEE0F4196DA6}">
      <dgm:prSet/>
      <dgm:spPr/>
      <dgm:t>
        <a:bodyPr/>
        <a:lstStyle/>
        <a:p>
          <a:r>
            <a:rPr lang="pl-PL" b="1" u="sng" dirty="0">
              <a:latin typeface="Arial" panose="020B0604020202020204" pitchFamily="34" charset="0"/>
              <a:cs typeface="Arial" panose="020B0604020202020204" pitchFamily="34" charset="0"/>
            </a:rPr>
            <a:t>autentyczność 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-  pewność co do tożsamości podmiotu wysyłającego, który wydrukował e-DD lub sporządził dokument zastępujący e-DD.</a:t>
          </a:r>
          <a:br>
            <a:rPr lang="pl-PL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78384-666A-4274-B809-CDEC0435E49B}" type="parTrans" cxnId="{DE743663-4B09-4EBC-BFA4-2A0973AC122A}">
      <dgm:prSet/>
      <dgm:spPr/>
      <dgm:t>
        <a:bodyPr/>
        <a:lstStyle/>
        <a:p>
          <a:endParaRPr lang="pl-PL"/>
        </a:p>
      </dgm:t>
    </dgm:pt>
    <dgm:pt modelId="{DD9CA74C-B954-411E-B979-A2B6DD7AF4AD}" type="sibTrans" cxnId="{DE743663-4B09-4EBC-BFA4-2A0973AC122A}">
      <dgm:prSet/>
      <dgm:spPr/>
      <dgm:t>
        <a:bodyPr/>
        <a:lstStyle/>
        <a:p>
          <a:endParaRPr lang="pl-PL"/>
        </a:p>
      </dgm:t>
    </dgm:pt>
    <dgm:pt modelId="{104869F4-1F41-410B-A1F8-6E2D1A69E4FC}">
      <dgm:prSet/>
      <dgm:spPr/>
      <dgm:t>
        <a:bodyPr/>
        <a:lstStyle/>
        <a:p>
          <a:r>
            <a:rPr lang="pl-PL" b="1" u="sng" dirty="0">
              <a:latin typeface="Arial" panose="020B0604020202020204" pitchFamily="34" charset="0"/>
              <a:cs typeface="Arial" panose="020B0604020202020204" pitchFamily="34" charset="0"/>
            </a:rPr>
            <a:t>integralność treści wydruku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 - rozumie się, że w tym wydruku lub dokumencie nie zmieniono danych, które powinien zawierać.</a:t>
          </a:r>
        </a:p>
      </dgm:t>
    </dgm:pt>
    <dgm:pt modelId="{5135D680-99E7-4DCC-A49E-95D9247E2BE2}" type="parTrans" cxnId="{70445AEA-AE9B-4401-B134-988DC973CC2E}">
      <dgm:prSet/>
      <dgm:spPr/>
      <dgm:t>
        <a:bodyPr/>
        <a:lstStyle/>
        <a:p>
          <a:endParaRPr lang="pl-PL"/>
        </a:p>
      </dgm:t>
    </dgm:pt>
    <dgm:pt modelId="{C46342B4-FC7D-4415-84E2-E466F1F566F7}" type="sibTrans" cxnId="{70445AEA-AE9B-4401-B134-988DC973CC2E}">
      <dgm:prSet/>
      <dgm:spPr/>
      <dgm:t>
        <a:bodyPr/>
        <a:lstStyle/>
        <a:p>
          <a:endParaRPr lang="pl-PL"/>
        </a:p>
      </dgm:t>
    </dgm:pt>
    <dgm:pt modelId="{CBA756D7-3578-47C3-B9F9-F819A1BD085A}">
      <dgm:prSet/>
      <dgm:spPr/>
      <dgm:t>
        <a:bodyPr/>
        <a:lstStyle/>
        <a:p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AC1AA-0E41-4937-8710-1989997D3AA0}" type="parTrans" cxnId="{F04A7DEC-3DB1-4BC5-9770-44A70901CB5F}">
      <dgm:prSet/>
      <dgm:spPr/>
      <dgm:t>
        <a:bodyPr/>
        <a:lstStyle/>
        <a:p>
          <a:endParaRPr lang="pl-PL"/>
        </a:p>
      </dgm:t>
    </dgm:pt>
    <dgm:pt modelId="{DBC2DA6F-5482-43C3-BC48-7F38B5BBB720}" type="sibTrans" cxnId="{F04A7DEC-3DB1-4BC5-9770-44A70901CB5F}">
      <dgm:prSet/>
      <dgm:spPr/>
      <dgm:t>
        <a:bodyPr/>
        <a:lstStyle/>
        <a:p>
          <a:endParaRPr lang="pl-PL"/>
        </a:p>
      </dgm:t>
    </dgm:pt>
    <dgm:pt modelId="{E2C57E23-A24E-42DE-8B58-83BE18D87F41}" type="pres">
      <dgm:prSet presAssocID="{C8B929A8-582D-456F-8C4F-65F45C6C1C7E}" presName="linear" presStyleCnt="0">
        <dgm:presLayoutVars>
          <dgm:animLvl val="lvl"/>
          <dgm:resizeHandles val="exact"/>
        </dgm:presLayoutVars>
      </dgm:prSet>
      <dgm:spPr/>
    </dgm:pt>
    <dgm:pt modelId="{86FC2274-3DA9-4FE3-887F-E201FD445447}" type="pres">
      <dgm:prSet presAssocID="{BAA03EB8-2CC3-4B75-96B8-C07BAA08C0C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171D18B-95DF-41A6-AF78-0AC086E9A340}" type="pres">
      <dgm:prSet presAssocID="{BAA03EB8-2CC3-4B75-96B8-C07BAA08C0C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DDDC205-B46A-467D-A5B2-45BFFED9391F}" type="presOf" srcId="{2D9492C1-F5D0-4D7E-A7BD-CEE0F4196DA6}" destId="{3171D18B-95DF-41A6-AF78-0AC086E9A340}" srcOrd="0" destOrd="3" presId="urn:microsoft.com/office/officeart/2005/8/layout/vList2"/>
    <dgm:cxn modelId="{66B3B15D-A380-42EF-8152-A42DEBD73D06}" srcId="{C8B929A8-582D-456F-8C4F-65F45C6C1C7E}" destId="{BAA03EB8-2CC3-4B75-96B8-C07BAA08C0CF}" srcOrd="0" destOrd="0" parTransId="{BD6D87B7-19E8-4700-A6A2-FC2B010C3CCB}" sibTransId="{D2CB9225-A17B-41DA-BEE9-53E57DA5DC01}"/>
    <dgm:cxn modelId="{9251085E-4B9B-48C6-820F-DAFB401CAC59}" type="presOf" srcId="{E94B37E9-E564-4D5E-800A-50D74911C44C}" destId="{3171D18B-95DF-41A6-AF78-0AC086E9A340}" srcOrd="0" destOrd="2" presId="urn:microsoft.com/office/officeart/2005/8/layout/vList2"/>
    <dgm:cxn modelId="{9D5A1660-36A3-4DC6-B0DB-DABD8B2ADDEA}" srcId="{BAA03EB8-2CC3-4B75-96B8-C07BAA08C0CF}" destId="{E94B37E9-E564-4D5E-800A-50D74911C44C}" srcOrd="2" destOrd="0" parTransId="{674C2A45-3BED-402F-BC80-9F2519E2066D}" sibTransId="{96FACB55-D01C-4D20-9C13-E57D3990266E}"/>
    <dgm:cxn modelId="{DE743663-4B09-4EBC-BFA4-2A0973AC122A}" srcId="{BAA03EB8-2CC3-4B75-96B8-C07BAA08C0CF}" destId="{2D9492C1-F5D0-4D7E-A7BD-CEE0F4196DA6}" srcOrd="3" destOrd="0" parTransId="{80778384-666A-4274-B809-CDEC0435E49B}" sibTransId="{DD9CA74C-B954-411E-B979-A2B6DD7AF4AD}"/>
    <dgm:cxn modelId="{C5DA2E4A-0E01-4E6F-B90D-595ABE27DC24}" type="presOf" srcId="{0CE89251-7476-4CCA-B8A8-6AEA4300F827}" destId="{3171D18B-95DF-41A6-AF78-0AC086E9A340}" srcOrd="0" destOrd="1" presId="urn:microsoft.com/office/officeart/2005/8/layout/vList2"/>
    <dgm:cxn modelId="{EAF51B6D-2A32-41C6-A306-DCDEAD471FBD}" type="presOf" srcId="{CBA756D7-3578-47C3-B9F9-F819A1BD085A}" destId="{3171D18B-95DF-41A6-AF78-0AC086E9A340}" srcOrd="0" destOrd="0" presId="urn:microsoft.com/office/officeart/2005/8/layout/vList2"/>
    <dgm:cxn modelId="{AE823889-07B3-4CDF-9E8D-5CBDB7A15DCB}" type="presOf" srcId="{C8B929A8-582D-456F-8C4F-65F45C6C1C7E}" destId="{E2C57E23-A24E-42DE-8B58-83BE18D87F41}" srcOrd="0" destOrd="0" presId="urn:microsoft.com/office/officeart/2005/8/layout/vList2"/>
    <dgm:cxn modelId="{F5D88F9E-3D13-4C14-96F0-750F996D2D98}" type="presOf" srcId="{104869F4-1F41-410B-A1F8-6E2D1A69E4FC}" destId="{3171D18B-95DF-41A6-AF78-0AC086E9A340}" srcOrd="0" destOrd="4" presId="urn:microsoft.com/office/officeart/2005/8/layout/vList2"/>
    <dgm:cxn modelId="{A77EFABC-D0C9-44A4-9C30-EB6941CD24E7}" type="presOf" srcId="{BAA03EB8-2CC3-4B75-96B8-C07BAA08C0CF}" destId="{86FC2274-3DA9-4FE3-887F-E201FD445447}" srcOrd="0" destOrd="0" presId="urn:microsoft.com/office/officeart/2005/8/layout/vList2"/>
    <dgm:cxn modelId="{2E55B0C4-3557-4043-8D6A-8CD18BB46F33}" srcId="{BAA03EB8-2CC3-4B75-96B8-C07BAA08C0CF}" destId="{0CE89251-7476-4CCA-B8A8-6AEA4300F827}" srcOrd="1" destOrd="0" parTransId="{1F7392DC-69C2-4AF2-9B54-D83426E3C43E}" sibTransId="{AD0CD5C5-5820-4D6E-89CA-67D1D0589B72}"/>
    <dgm:cxn modelId="{70445AEA-AE9B-4401-B134-988DC973CC2E}" srcId="{BAA03EB8-2CC3-4B75-96B8-C07BAA08C0CF}" destId="{104869F4-1F41-410B-A1F8-6E2D1A69E4FC}" srcOrd="4" destOrd="0" parTransId="{5135D680-99E7-4DCC-A49E-95D9247E2BE2}" sibTransId="{C46342B4-FC7D-4415-84E2-E466F1F566F7}"/>
    <dgm:cxn modelId="{F04A7DEC-3DB1-4BC5-9770-44A70901CB5F}" srcId="{BAA03EB8-2CC3-4B75-96B8-C07BAA08C0CF}" destId="{CBA756D7-3578-47C3-B9F9-F819A1BD085A}" srcOrd="0" destOrd="0" parTransId="{CEBAC1AA-0E41-4937-8710-1989997D3AA0}" sibTransId="{DBC2DA6F-5482-43C3-BC48-7F38B5BBB720}"/>
    <dgm:cxn modelId="{5CE12CE4-20ED-4B2C-B5B2-A5D204059271}" type="presParOf" srcId="{E2C57E23-A24E-42DE-8B58-83BE18D87F41}" destId="{86FC2274-3DA9-4FE3-887F-E201FD445447}" srcOrd="0" destOrd="0" presId="urn:microsoft.com/office/officeart/2005/8/layout/vList2"/>
    <dgm:cxn modelId="{D927540D-2862-4882-959D-75CF664DB83D}" type="presParOf" srcId="{E2C57E23-A24E-42DE-8B58-83BE18D87F41}" destId="{3171D18B-95DF-41A6-AF78-0AC086E9A3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DF47A-6031-4887-B4DD-C87A8B5410EC}">
      <dsp:nvSpPr>
        <dsp:cNvPr id="0" name=""/>
        <dsp:cNvSpPr/>
      </dsp:nvSpPr>
      <dsp:spPr>
        <a:xfrm>
          <a:off x="12751" y="273154"/>
          <a:ext cx="3727965" cy="1318291"/>
        </a:xfrm>
        <a:prstGeom prst="rect">
          <a:avLst/>
        </a:prstGeom>
        <a:solidFill>
          <a:srgbClr val="E62647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E-DD</a:t>
          </a:r>
        </a:p>
      </dsp:txBody>
      <dsp:txXfrm>
        <a:off x="12751" y="273154"/>
        <a:ext cx="3727965" cy="1318291"/>
      </dsp:txXfrm>
    </dsp:sp>
    <dsp:sp modelId="{90B511C9-800E-4AB9-8D33-ACA3504B789A}">
      <dsp:nvSpPr>
        <dsp:cNvPr id="0" name=""/>
        <dsp:cNvSpPr/>
      </dsp:nvSpPr>
      <dsp:spPr>
        <a:xfrm>
          <a:off x="38" y="1591446"/>
          <a:ext cx="3727965" cy="3464318"/>
        </a:xfrm>
        <a:prstGeom prst="rect">
          <a:avLst/>
        </a:prstGeom>
        <a:noFill/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elektroniczny dokument, na podstawie którego przemieszcza się na terytorium kraju poza procedurą zawieszenia poboru akcyzy wyroby akcyzowe objęte zwolnieniem od akcyzy  ze  względu na  ich przeznaczenie lub  wyroby akcyzowe wymienione w załączniku nr 2   do ustawy, opodatkowane  zerową stawką akcyzy ze względu  na ich przeznaczenie</a:t>
          </a:r>
        </a:p>
      </dsp:txBody>
      <dsp:txXfrm>
        <a:off x="38" y="1591446"/>
        <a:ext cx="3727965" cy="3464318"/>
      </dsp:txXfrm>
    </dsp:sp>
    <dsp:sp modelId="{6F086D17-0AFE-4CA7-B1DE-EB796B97C335}">
      <dsp:nvSpPr>
        <dsp:cNvPr id="0" name=""/>
        <dsp:cNvSpPr/>
      </dsp:nvSpPr>
      <dsp:spPr>
        <a:xfrm>
          <a:off x="4249919" y="273154"/>
          <a:ext cx="3727965" cy="1318291"/>
        </a:xfrm>
        <a:prstGeom prst="rect">
          <a:avLst/>
        </a:prstGeom>
        <a:solidFill>
          <a:srgbClr val="E62647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Dokument zastępujący e-DD </a:t>
          </a:r>
        </a:p>
      </dsp:txBody>
      <dsp:txXfrm>
        <a:off x="4249919" y="273154"/>
        <a:ext cx="3727965" cy="1318291"/>
      </dsp:txXfrm>
    </dsp:sp>
    <dsp:sp modelId="{CA4BC959-8619-4ECC-86E7-7B630CDD41C7}">
      <dsp:nvSpPr>
        <dsp:cNvPr id="0" name=""/>
        <dsp:cNvSpPr/>
      </dsp:nvSpPr>
      <dsp:spPr>
        <a:xfrm>
          <a:off x="4249919" y="1591446"/>
          <a:ext cx="3727965" cy="3464318"/>
        </a:xfrm>
        <a:prstGeom prst="rect">
          <a:avLst/>
        </a:prstGeom>
        <a:noFill/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dokument, na podstawie którego przemieszcza się na terytorium kraju, poza procedurą zawieszenia poboru akcyzy wyroby akcyzowe objęte zwolnieniem od akcyzy ze względu na ich przeznaczenie lub wyroby akcyzowe wymienione w załączniku nr 2 do ustawy, opodatkowane zerową stawką akcyzy ze względu na ich przeznaczenie zawierający takie same dane jak e-DD, stosowany gdy System jest niedostępny</a:t>
          </a:r>
        </a:p>
      </dsp:txBody>
      <dsp:txXfrm>
        <a:off x="4249919" y="1591446"/>
        <a:ext cx="3727965" cy="3464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2274-3DA9-4FE3-887F-E201FD445447}">
      <dsp:nvSpPr>
        <dsp:cNvPr id="0" name=""/>
        <dsp:cNvSpPr/>
      </dsp:nvSpPr>
      <dsp:spPr>
        <a:xfrm>
          <a:off x="0" y="97395"/>
          <a:ext cx="7866774" cy="758160"/>
        </a:xfrm>
        <a:prstGeom prst="roundRect">
          <a:avLst/>
        </a:prstGeom>
        <a:solidFill>
          <a:srgbClr val="E62647"/>
        </a:solidFill>
        <a:ln w="12700" cap="flat" cmpd="sng" algn="ctr">
          <a:solidFill>
            <a:srgbClr val="E626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Arial" panose="020B0604020202020204" pitchFamily="34" charset="0"/>
              <a:cs typeface="Arial" panose="020B0604020202020204" pitchFamily="34" charset="0"/>
            </a:rPr>
            <a:t>Wydruki e-DD, dokumenty zastępujące e-DD oraz elektroniczne potwierdzenia odbioru powinny być przechowywane:</a:t>
          </a:r>
        </a:p>
      </dsp:txBody>
      <dsp:txXfrm>
        <a:off x="37010" y="134405"/>
        <a:ext cx="7792754" cy="684140"/>
      </dsp:txXfrm>
    </dsp:sp>
    <dsp:sp modelId="{3171D18B-95DF-41A6-AF78-0AC086E9A340}">
      <dsp:nvSpPr>
        <dsp:cNvPr id="0" name=""/>
        <dsp:cNvSpPr/>
      </dsp:nvSpPr>
      <dsp:spPr>
        <a:xfrm>
          <a:off x="0" y="855555"/>
          <a:ext cx="7866774" cy="407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7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b="1" kern="1200" dirty="0">
              <a:latin typeface="Arial" panose="020B0604020202020204" pitchFamily="34" charset="0"/>
              <a:cs typeface="Arial" panose="020B0604020202020204" pitchFamily="34" charset="0"/>
            </a:rPr>
            <a:t>przez okres 5 lat, licząc od końca roku kalendarzowego, w którym zostały sporządzone.</a:t>
          </a:r>
          <a:br>
            <a:rPr lang="pl-PL" sz="19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>
              <a:latin typeface="Arial" panose="020B0604020202020204" pitchFamily="34" charset="0"/>
              <a:cs typeface="Arial" panose="020B0604020202020204" pitchFamily="34" charset="0"/>
            </a:rPr>
            <a:t>w sposób zapewniający łatwe ich odszukanie oraz autentyczność pochodzenia, integralność treści i ich czytelność od momentu ich wydrukowania lub sporządzenia do momentu upływu terminu, o którym mowa w ust. 4.</a:t>
          </a:r>
          <a:br>
            <a:rPr lang="pl-PL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b="1" u="sng" kern="1200" dirty="0">
              <a:latin typeface="Arial" panose="020B0604020202020204" pitchFamily="34" charset="0"/>
              <a:cs typeface="Arial" panose="020B0604020202020204" pitchFamily="34" charset="0"/>
            </a:rPr>
            <a:t>autentyczność  </a:t>
          </a:r>
          <a:r>
            <a:rPr lang="pl-PL" sz="1900" kern="1200" dirty="0">
              <a:latin typeface="Arial" panose="020B0604020202020204" pitchFamily="34" charset="0"/>
              <a:cs typeface="Arial" panose="020B0604020202020204" pitchFamily="34" charset="0"/>
            </a:rPr>
            <a:t>-  pewność co do tożsamości podmiotu wysyłającego, który wydrukował e-DD lub sporządził dokument zastępujący e-DD.</a:t>
          </a:r>
          <a:br>
            <a:rPr lang="pl-PL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b="1" u="sng" kern="1200" dirty="0">
              <a:latin typeface="Arial" panose="020B0604020202020204" pitchFamily="34" charset="0"/>
              <a:cs typeface="Arial" panose="020B0604020202020204" pitchFamily="34" charset="0"/>
            </a:rPr>
            <a:t>integralność treści wydruku</a:t>
          </a:r>
          <a:r>
            <a:rPr lang="pl-PL" sz="1900" kern="1200" dirty="0">
              <a:latin typeface="Arial" panose="020B0604020202020204" pitchFamily="34" charset="0"/>
              <a:cs typeface="Arial" panose="020B0604020202020204" pitchFamily="34" charset="0"/>
            </a:rPr>
            <a:t> - rozumie się, że w tym wydruku lub dokumencie nie zmieniono danych, które powinien zawierać.</a:t>
          </a:r>
        </a:p>
      </dsp:txBody>
      <dsp:txXfrm>
        <a:off x="0" y="855555"/>
        <a:ext cx="7866774" cy="407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19B20B3-1431-44E6-A5E4-B3754F89A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DBFC88A-E7A3-4C7E-B028-8CD2276450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A5384-3F11-41AE-896E-0A6C60F05259}" type="datetimeyyyy">
              <a:rPr lang="pl-PL" smtClean="0"/>
              <a:t>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9072FA6-DFB2-49C5-8804-12FEB8E20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465F20-8879-442E-9556-C621AD6B2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FDC6-AAB2-4DE6-B660-1A70828CE0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2187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079A-6BE4-48CC-924F-6AD043467D49}" type="datetimeyyyy">
              <a:rPr lang="pl-PL" smtClean="0"/>
              <a:t>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49C6-9FB8-43D8-8C49-3F36152EE8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972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16150" y="604838"/>
            <a:ext cx="5362575" cy="301783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1614-E4E4-4C47-A464-78762420CD8D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69E8A9-D69F-4490-A907-45CC7C2E9D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A6C92AE-09A8-4C10-AECE-769D8EB1BBD8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32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7670B-2BA1-42EE-A073-CDFD4784A8E8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17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8328-D1EC-4440-B5F5-AB9970F714E5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57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8328-D1EC-4440-B5F5-AB9970F714E5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6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8328-D1EC-4440-B5F5-AB9970F714E5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8328-D1EC-4440-B5F5-AB9970F714E5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19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8328-D1EC-4440-B5F5-AB9970F714E5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9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8328-D1EC-4440-B5F5-AB9970F714E5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66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7670B-2BA1-42EE-A073-CDFD4784A8E8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14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7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8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1614-E4E4-4C47-A464-78762420CD8D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4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696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45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749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195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035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042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196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18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4577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3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705100" y="511175"/>
            <a:ext cx="4537075" cy="25527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2017-01-18</a:t>
            </a:r>
          </a:p>
        </p:txBody>
      </p:sp>
    </p:spTree>
    <p:extLst>
      <p:ext uri="{BB962C8B-B14F-4D97-AF65-F5344CB8AC3E}">
        <p14:creationId xmlns:p14="http://schemas.microsoft.com/office/powerpoint/2010/main" val="3895978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463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62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7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208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299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3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565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586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5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1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097088" y="1001713"/>
            <a:ext cx="8893176" cy="5003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456971">
              <a:defRPr/>
            </a:pPr>
            <a:r>
              <a:rPr lang="pl-PL">
                <a:solidFill>
                  <a:prstClr val="black"/>
                </a:solidFill>
                <a:latin typeface="Calibri" panose="020F0502020204030204"/>
              </a:rPr>
              <a:t>2017-01-18</a:t>
            </a:r>
          </a:p>
        </p:txBody>
      </p:sp>
    </p:spTree>
    <p:extLst>
      <p:ext uri="{BB962C8B-B14F-4D97-AF65-F5344CB8AC3E}">
        <p14:creationId xmlns:p14="http://schemas.microsoft.com/office/powerpoint/2010/main" val="33123205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73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97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849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200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471738" y="555625"/>
            <a:ext cx="4932362" cy="2774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29E07-6E73-43B9-A4D1-D30360906087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765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471738" y="555625"/>
            <a:ext cx="4932362" cy="2774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EF60D9-716B-45AF-B845-AFAB61E971F2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67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19738" y="379413"/>
            <a:ext cx="3379787" cy="19018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16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2BCA0-B088-4F67-A782-F72C275902F6}" type="datetimeyyyy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89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19738" y="379413"/>
            <a:ext cx="3379787" cy="19018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16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1D1E4-FC70-4511-867F-915CBECB3186}" type="datetimeyyyy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28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5519738" y="379413"/>
            <a:ext cx="3379787" cy="19018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16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1D1E4-FC70-4511-867F-915CBECB3186}" type="datetimeyyyy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44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8167281B-B7BD-4923-AC18-CA6131D2EF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B0252FD-9436-4BF2-8EAC-B9B551025C9E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66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097088" y="1001713"/>
            <a:ext cx="8893176" cy="5003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456971">
              <a:defRPr/>
            </a:pPr>
            <a:r>
              <a:rPr lang="pl-PL">
                <a:solidFill>
                  <a:prstClr val="black"/>
                </a:solidFill>
                <a:latin typeface="Calibri" panose="020F0502020204030204"/>
              </a:rPr>
              <a:t>2017-01-18</a:t>
            </a:r>
          </a:p>
        </p:txBody>
      </p:sp>
    </p:spTree>
    <p:extLst>
      <p:ext uri="{BB962C8B-B14F-4D97-AF65-F5344CB8AC3E}">
        <p14:creationId xmlns:p14="http://schemas.microsoft.com/office/powerpoint/2010/main" val="41857710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143D59D5-926B-4A07-B268-E8474F6496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1FAC2B9-5FB0-49A6-AAD4-75C84CCDAA08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670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EEFF953C-5598-454C-BEB0-F7DDACE65D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AF2CA8D-A139-4DD6-8A75-2716DD01DB90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267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61B3-ECD5-4C89-99F9-0268B213C5C9}" type="slidenum">
              <a:rPr lang="pl-PL" smtClean="0"/>
              <a:t>52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410D65-8F07-4D36-8580-B6D72F24FF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6D76D64-023A-4D42-8DF7-3B4E69CC250C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8710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61B3-ECD5-4C89-99F9-0268B213C5C9}" type="slidenum">
              <a:rPr lang="pl-PL" smtClean="0"/>
              <a:t>53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D11E49-F38F-4522-9517-AF23E6FA74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B068480-B735-4782-909B-9E1E2C32EF6B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975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61B3-ECD5-4C89-99F9-0268B213C5C9}" type="slidenum">
              <a:rPr lang="pl-PL" smtClean="0"/>
              <a:t>54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CC3282-9518-46EC-B7D2-D8A2D4D446A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8B76305-B635-433D-8062-CC0F98DB8443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9705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61B3-ECD5-4C89-99F9-0268B213C5C9}" type="slidenum">
              <a:rPr lang="pl-PL" smtClean="0"/>
              <a:t>55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AFE7F8-B516-43A1-8000-7D223222F7A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24CAF7-FA0D-41DF-9C32-EF27895FAF53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1078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62253B15-7025-4598-A074-BFF78CE740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FE93840-8344-4B45-8011-134C1DED658C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0169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3F482644-D769-41C2-A53D-3B1F150436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E534067-D2F5-4EBB-905D-64472C44A191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2292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86ADC137-1217-44BE-AAC4-71252293FD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5F498D4-EF7A-458F-A144-3BDF3C970B37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3950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65620B2A-49BF-48DB-B57E-2D3EC31D85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BBF416-3837-4E73-AB27-118E9363CA95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39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097088" y="1001713"/>
            <a:ext cx="8893176" cy="5003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456971">
              <a:defRPr/>
            </a:pPr>
            <a:r>
              <a:rPr lang="pl-PL">
                <a:solidFill>
                  <a:prstClr val="black"/>
                </a:solidFill>
                <a:latin typeface="Calibri" panose="020F0502020204030204"/>
              </a:rPr>
              <a:t>2017-01-18</a:t>
            </a:r>
          </a:p>
        </p:txBody>
      </p:sp>
    </p:spTree>
    <p:extLst>
      <p:ext uri="{BB962C8B-B14F-4D97-AF65-F5344CB8AC3E}">
        <p14:creationId xmlns:p14="http://schemas.microsoft.com/office/powerpoint/2010/main" val="41659085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599D1150-ADC0-4448-BE49-E3C2E40CB6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EF8CA5B-4C95-4895-AFFA-4464C47A38AB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1899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336E42CD-C375-4F7F-879A-FC9E7771DC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90BA5C-5E87-4315-8731-4BC323D26C6C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2058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3C8BD4C7-0C0A-4BAC-B57F-52854DF813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E8A5B57-CC81-47D7-9953-7C10E4A26307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789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2CCB146-C100-4090-8FFB-A5FF88A2B9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0FCE605-551D-4FDF-AD06-78FC4BA15515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5814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530225" y="908050"/>
            <a:ext cx="8058150" cy="45339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Pakiet Przewozowy  -  KDCP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44BEABE6-4540-4C6F-9869-15634C714D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236D0B-B1AD-45F0-AECA-3C3FC0CDE957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7613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32362" cy="2774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A19549-17F5-45B5-9312-FBACB2921C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5C10D5D-B072-495D-9508-AA7BB36A8141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1433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17738" y="606425"/>
            <a:ext cx="5359400" cy="30162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5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1614-E4E4-4C47-A464-78762420CD8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53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FA13EC-DE20-4DAC-9A6A-C16683AD1A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5795BE-CECA-4384-870E-FA6365171589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1610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17738" y="606425"/>
            <a:ext cx="5359400" cy="30162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1614-E4E4-4C47-A464-78762420CD8D}" type="slidenum">
              <a:rPr lang="pl-PL" smtClean="0"/>
              <a:pPr/>
              <a:t>82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819A4C-FB39-4D7C-BBCC-D7EAC0C0A7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4ED1B2A-0124-497A-8C3A-9969F272B3B4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558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604838" y="947738"/>
            <a:ext cx="8418513" cy="4737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Pakiet Przewozowy  -  KDCP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ADDD78-2E2E-416A-B897-FD05B49241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B3EC065-53D1-49BD-9BA2-4A35B12DD7B2}" type="datetimeyyyy">
              <a:rPr lang="pl-PL" smtClean="0"/>
              <a:t>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86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68328-D1EC-4440-B5F5-AB9970F714E5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7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19075" y="811213"/>
            <a:ext cx="7200900" cy="4051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8854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6F25-FE3D-404B-A88A-B5ED6B22DC56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645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80975" y="835025"/>
            <a:ext cx="7416800" cy="41719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46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20B8A-6AD2-41D7-88C6-61C7D2550F44}" type="datetimeyyyy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F0A791-7C7D-45CB-A4E6-524375DAA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7E1EFF-1B9B-49ED-91A9-8CE3C8C0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E0E522-967D-48CF-AB0D-0F9C1C3A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683A-EAF2-44AB-95BF-D7E031825DCB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F3F429-2E73-489E-8F01-69FEE297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87B39A-4F9C-436A-A129-16B31675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88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0BFB9-DB62-44F4-BBDE-5BB147D8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9B89826-0B59-483E-8D30-0F089FA75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1FCD85-F485-4DFD-A924-5B8C0E3D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685-591D-45EE-9572-D49EEDA8599A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8526AE-FBC2-484B-9D68-87A1DB8D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CF8CE0-902E-48F3-8F79-44795A68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1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5CA280-26B5-4D58-A6AD-ADB7F195D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69C0B8-5778-4B09-9D23-BD34731B6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24C04A-7A71-47BA-8DA5-3CEAB865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966-DF6F-4650-9441-22764F92957D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04B507-BCAE-418E-8B85-3D81EA6D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B04A10-B8D0-436A-B332-6B11434B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10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5" y="2130429"/>
            <a:ext cx="10363199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1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4883-FB91-4DCD-9C0A-65BC92C8EEAB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18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6AC-DD23-4FAF-BADD-399EBCBADF20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09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90" y="4406905"/>
            <a:ext cx="10363199" cy="1362075"/>
          </a:xfrm>
        </p:spPr>
        <p:txBody>
          <a:bodyPr anchor="t"/>
          <a:lstStyle>
            <a:lvl1pPr algn="l">
              <a:defRPr sz="2826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90" y="2906714"/>
            <a:ext cx="10363199" cy="1500187"/>
          </a:xfrm>
        </p:spPr>
        <p:txBody>
          <a:bodyPr anchor="b"/>
          <a:lstStyle>
            <a:lvl1pPr marL="0" indent="0">
              <a:buNone/>
              <a:defRPr sz="1413">
                <a:solidFill>
                  <a:schemeClr val="tx1">
                    <a:tint val="75000"/>
                  </a:schemeClr>
                </a:solidFill>
              </a:defRPr>
            </a:lvl1pPr>
            <a:lvl2pPr marL="323098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2pPr>
            <a:lvl3pPr marL="646197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3pPr>
            <a:lvl4pPr marL="969295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4pPr>
            <a:lvl5pPr marL="129239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5pPr>
            <a:lvl6pPr marL="1615492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6pPr>
            <a:lvl7pPr marL="1938591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7pPr>
            <a:lvl8pPr marL="2261688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8pPr>
            <a:lvl9pPr marL="2584787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2292-2D3C-47FD-9CF8-D7DEBD2A35D5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82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1979"/>
            </a:lvl1pPr>
            <a:lvl2pPr>
              <a:defRPr sz="1695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3" y="1600202"/>
            <a:ext cx="5384800" cy="4525963"/>
          </a:xfrm>
        </p:spPr>
        <p:txBody>
          <a:bodyPr/>
          <a:lstStyle>
            <a:lvl1pPr>
              <a:defRPr sz="1979"/>
            </a:lvl1pPr>
            <a:lvl2pPr>
              <a:defRPr sz="1695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9ADC-9790-438E-9663-984344CD9381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07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5" y="1535115"/>
            <a:ext cx="5386918" cy="639762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3098" indent="0">
              <a:buNone/>
              <a:defRPr sz="1413" b="1"/>
            </a:lvl2pPr>
            <a:lvl3pPr marL="646197" indent="0">
              <a:buNone/>
              <a:defRPr sz="1272" b="1"/>
            </a:lvl3pPr>
            <a:lvl4pPr marL="969295" indent="0">
              <a:buNone/>
              <a:defRPr sz="1131" b="1"/>
            </a:lvl4pPr>
            <a:lvl5pPr marL="1292392" indent="0">
              <a:buNone/>
              <a:defRPr sz="1131" b="1"/>
            </a:lvl5pPr>
            <a:lvl6pPr marL="1615492" indent="0">
              <a:buNone/>
              <a:defRPr sz="1131" b="1"/>
            </a:lvl6pPr>
            <a:lvl7pPr marL="1938591" indent="0">
              <a:buNone/>
              <a:defRPr sz="1131" b="1"/>
            </a:lvl7pPr>
            <a:lvl8pPr marL="2261688" indent="0">
              <a:buNone/>
              <a:defRPr sz="1131" b="1"/>
            </a:lvl8pPr>
            <a:lvl9pPr marL="2584787" indent="0">
              <a:buNone/>
              <a:defRPr sz="113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8" cy="3951288"/>
          </a:xfrm>
        </p:spPr>
        <p:txBody>
          <a:bodyPr/>
          <a:lstStyle>
            <a:lvl1pPr>
              <a:defRPr sz="1695"/>
            </a:lvl1pPr>
            <a:lvl2pPr>
              <a:defRPr sz="1413"/>
            </a:lvl2pPr>
            <a:lvl3pPr>
              <a:defRPr sz="1272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2" cy="639762"/>
          </a:xfrm>
        </p:spPr>
        <p:txBody>
          <a:bodyPr anchor="b"/>
          <a:lstStyle>
            <a:lvl1pPr marL="0" indent="0">
              <a:buNone/>
              <a:defRPr sz="1695" b="1"/>
            </a:lvl1pPr>
            <a:lvl2pPr marL="323098" indent="0">
              <a:buNone/>
              <a:defRPr sz="1413" b="1"/>
            </a:lvl2pPr>
            <a:lvl3pPr marL="646197" indent="0">
              <a:buNone/>
              <a:defRPr sz="1272" b="1"/>
            </a:lvl3pPr>
            <a:lvl4pPr marL="969295" indent="0">
              <a:buNone/>
              <a:defRPr sz="1131" b="1"/>
            </a:lvl4pPr>
            <a:lvl5pPr marL="1292392" indent="0">
              <a:buNone/>
              <a:defRPr sz="1131" b="1"/>
            </a:lvl5pPr>
            <a:lvl6pPr marL="1615492" indent="0">
              <a:buNone/>
              <a:defRPr sz="1131" b="1"/>
            </a:lvl6pPr>
            <a:lvl7pPr marL="1938591" indent="0">
              <a:buNone/>
              <a:defRPr sz="1131" b="1"/>
            </a:lvl7pPr>
            <a:lvl8pPr marL="2261688" indent="0">
              <a:buNone/>
              <a:defRPr sz="1131" b="1"/>
            </a:lvl8pPr>
            <a:lvl9pPr marL="2584787" indent="0">
              <a:buNone/>
              <a:defRPr sz="113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2" cy="3951288"/>
          </a:xfrm>
        </p:spPr>
        <p:txBody>
          <a:bodyPr/>
          <a:lstStyle>
            <a:lvl1pPr>
              <a:defRPr sz="1695"/>
            </a:lvl1pPr>
            <a:lvl2pPr>
              <a:defRPr sz="1413"/>
            </a:lvl2pPr>
            <a:lvl3pPr>
              <a:defRPr sz="1272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B1B-341C-43B6-86E9-F79A65B035F7}" type="datetime1">
              <a:rPr lang="pl-PL" smtClean="0"/>
              <a:t>15.02.2022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98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6DA-551A-4336-8787-C6D04A59BB59}" type="datetime1">
              <a:rPr lang="pl-PL" smtClean="0"/>
              <a:t>15.02.2022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06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7D98-D318-4EE4-B389-1DFAC7831DEB}" type="datetime1">
              <a:rPr lang="pl-PL" smtClean="0"/>
              <a:t>15.02.2022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03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3" cy="1162051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6" y="273056"/>
            <a:ext cx="6815667" cy="5853113"/>
          </a:xfrm>
        </p:spPr>
        <p:txBody>
          <a:bodyPr/>
          <a:lstStyle>
            <a:lvl1pPr>
              <a:defRPr sz="2261"/>
            </a:lvl1pPr>
            <a:lvl2pPr>
              <a:defRPr sz="1979"/>
            </a:lvl2pPr>
            <a:lvl3pPr>
              <a:defRPr sz="1695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7"/>
            <a:ext cx="4011083" cy="4691062"/>
          </a:xfrm>
        </p:spPr>
        <p:txBody>
          <a:bodyPr/>
          <a:lstStyle>
            <a:lvl1pPr marL="0" indent="0">
              <a:buNone/>
              <a:defRPr sz="989"/>
            </a:lvl1pPr>
            <a:lvl2pPr marL="323098" indent="0">
              <a:buNone/>
              <a:defRPr sz="848"/>
            </a:lvl2pPr>
            <a:lvl3pPr marL="646197" indent="0">
              <a:buNone/>
              <a:defRPr sz="707"/>
            </a:lvl3pPr>
            <a:lvl4pPr marL="969295" indent="0">
              <a:buNone/>
              <a:defRPr sz="637"/>
            </a:lvl4pPr>
            <a:lvl5pPr marL="1292392" indent="0">
              <a:buNone/>
              <a:defRPr sz="637"/>
            </a:lvl5pPr>
            <a:lvl6pPr marL="1615492" indent="0">
              <a:buNone/>
              <a:defRPr sz="637"/>
            </a:lvl6pPr>
            <a:lvl7pPr marL="1938591" indent="0">
              <a:buNone/>
              <a:defRPr sz="637"/>
            </a:lvl7pPr>
            <a:lvl8pPr marL="2261688" indent="0">
              <a:buNone/>
              <a:defRPr sz="637"/>
            </a:lvl8pPr>
            <a:lvl9pPr marL="2584787" indent="0">
              <a:buNone/>
              <a:defRPr sz="63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52C6-248E-44EC-88E8-067ED1F1B677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5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2C9CA-DCAD-40A2-AE6A-98EDD027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4E4F8F-2204-4471-A2D4-5663B2701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5D6D3D-77CD-4ACE-B043-2DF37CF4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A7D6-42B6-49B3-AA3C-4CB9944388F7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E38FB8-4636-411B-AB42-03477C3B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CF43E2-58D6-4BAD-AE02-082566FC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31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9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8" y="612777"/>
            <a:ext cx="7315200" cy="4114800"/>
          </a:xfrm>
        </p:spPr>
        <p:txBody>
          <a:bodyPr/>
          <a:lstStyle>
            <a:lvl1pPr marL="0" indent="0">
              <a:buNone/>
              <a:defRPr sz="2261"/>
            </a:lvl1pPr>
            <a:lvl2pPr marL="323098" indent="0">
              <a:buNone/>
              <a:defRPr sz="1979"/>
            </a:lvl2pPr>
            <a:lvl3pPr marL="646197" indent="0">
              <a:buNone/>
              <a:defRPr sz="1695"/>
            </a:lvl3pPr>
            <a:lvl4pPr marL="969295" indent="0">
              <a:buNone/>
              <a:defRPr sz="1413"/>
            </a:lvl4pPr>
            <a:lvl5pPr marL="1292392" indent="0">
              <a:buNone/>
              <a:defRPr sz="1413"/>
            </a:lvl5pPr>
            <a:lvl6pPr marL="1615492" indent="0">
              <a:buNone/>
              <a:defRPr sz="1413"/>
            </a:lvl6pPr>
            <a:lvl7pPr marL="1938591" indent="0">
              <a:buNone/>
              <a:defRPr sz="1413"/>
            </a:lvl7pPr>
            <a:lvl8pPr marL="2261688" indent="0">
              <a:buNone/>
              <a:defRPr sz="1413"/>
            </a:lvl8pPr>
            <a:lvl9pPr marL="2584787" indent="0">
              <a:buNone/>
              <a:defRPr sz="1413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8" y="5367343"/>
            <a:ext cx="7315200" cy="804862"/>
          </a:xfrm>
        </p:spPr>
        <p:txBody>
          <a:bodyPr/>
          <a:lstStyle>
            <a:lvl1pPr marL="0" indent="0">
              <a:buNone/>
              <a:defRPr sz="989"/>
            </a:lvl1pPr>
            <a:lvl2pPr marL="323098" indent="0">
              <a:buNone/>
              <a:defRPr sz="848"/>
            </a:lvl2pPr>
            <a:lvl3pPr marL="646197" indent="0">
              <a:buNone/>
              <a:defRPr sz="707"/>
            </a:lvl3pPr>
            <a:lvl4pPr marL="969295" indent="0">
              <a:buNone/>
              <a:defRPr sz="637"/>
            </a:lvl4pPr>
            <a:lvl5pPr marL="1292392" indent="0">
              <a:buNone/>
              <a:defRPr sz="637"/>
            </a:lvl5pPr>
            <a:lvl6pPr marL="1615492" indent="0">
              <a:buNone/>
              <a:defRPr sz="637"/>
            </a:lvl6pPr>
            <a:lvl7pPr marL="1938591" indent="0">
              <a:buNone/>
              <a:defRPr sz="637"/>
            </a:lvl7pPr>
            <a:lvl8pPr marL="2261688" indent="0">
              <a:buNone/>
              <a:defRPr sz="637"/>
            </a:lvl8pPr>
            <a:lvl9pPr marL="2584787" indent="0">
              <a:buNone/>
              <a:defRPr sz="63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CCAE-F19E-458D-81B5-411CC2AD90EA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2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3A35-5854-41F6-91EB-4E9F84BFBE3C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23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55E4-8A05-4720-8CD1-7289B01B6EBD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74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9FC-DC3D-42DF-8041-7D6244368EEF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657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CEBD-D7CD-4100-ABB3-020204C1FD15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497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220C-8A36-44BC-8C77-2A07DF0D615C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4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D934-DB29-4364-9F8E-BB9D4620EFDF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96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076-2F84-4338-B884-67F57D872C46}" type="datetime1">
              <a:rPr lang="pl-PL" smtClean="0"/>
              <a:t>15.02.2022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880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2E47-2EC1-489C-9E7D-AD77A69210AD}" type="datetime1">
              <a:rPr lang="pl-PL" smtClean="0"/>
              <a:t>15.02.2022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400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C9AC-7B1F-4569-8F80-027DACAEC779}" type="datetime1">
              <a:rPr lang="pl-PL" smtClean="0"/>
              <a:t>15.02.2022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8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840F5-8C75-464E-95D1-830D4975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FD17DD-4B50-4CBF-8A4B-72042BDE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ECD872-B508-43A2-83BB-9D23353E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2856-2900-4699-8BDC-A2F1939BE10D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A2C488-CE3C-4057-88DA-67F9E570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EA9018-FE59-4AE5-A180-5542E993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573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B5A-80A6-4039-B52B-CA8D06446189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492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1C15-7131-4860-930B-A50BEC8F34A5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479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F6A6-232C-4D74-AF81-BE1039FDE146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845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F24-5846-4614-B1F0-5827E1DEAD5E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508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ze zdjęciem bia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parasol&#10;&#10;Opis wygenerowany automatycznie">
            <a:extLst>
              <a:ext uri="{FF2B5EF4-FFF2-40B4-BE49-F238E27FC236}">
                <a16:creationId xmlns:a16="http://schemas.microsoft.com/office/drawing/2014/main" id="{5E232117-4227-AF44-AB45-40D1DF2F6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70" t="167" r="613" b="324"/>
          <a:stretch/>
        </p:blipFill>
        <p:spPr>
          <a:xfrm>
            <a:off x="2707352" y="-5447"/>
            <a:ext cx="9437714" cy="6854827"/>
          </a:xfrm>
          <a:prstGeom prst="rect">
            <a:avLst/>
          </a:prstGeom>
        </p:spPr>
      </p:pic>
      <p:sp>
        <p:nvSpPr>
          <p:cNvPr id="47" name="Rectangle 1">
            <a:extLst>
              <a:ext uri="{FF2B5EF4-FFF2-40B4-BE49-F238E27FC236}">
                <a16:creationId xmlns:a16="http://schemas.microsoft.com/office/drawing/2014/main" id="{1ADCF3FC-5310-414F-9C6A-51115165B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1703" y="1052736"/>
            <a:ext cx="6414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lang="pl-PL" altLang="pl-PL" sz="3800" kern="1200" smtClean="0">
                <a:solidFill>
                  <a:srgbClr val="004E93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/>
            <a:r>
              <a:rPr lang="pl-PL" altLang="pl-PL"/>
              <a:t>Kliknij, aby edytować styl</a:t>
            </a:r>
            <a:endParaRPr lang="en-GB" altLang="pl-PL" dirty="0"/>
          </a:p>
        </p:txBody>
      </p:sp>
      <p:sp>
        <p:nvSpPr>
          <p:cNvPr id="48" name="Symbol zastępczy tekstu 28">
            <a:extLst>
              <a:ext uri="{FF2B5EF4-FFF2-40B4-BE49-F238E27FC236}">
                <a16:creationId xmlns:a16="http://schemas.microsoft.com/office/drawing/2014/main" id="{AA02C346-6EE7-1E4A-ACCC-23F76105DF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703" y="2744924"/>
            <a:ext cx="5622348" cy="68248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pl-PL" altLang="pl-PL" sz="2100" kern="1200" dirty="0" smtClean="0">
                <a:solidFill>
                  <a:srgbClr val="B2B2B2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defRPr>
            </a:lvl2pPr>
            <a:lvl3pPr>
              <a:defRPr lang="pl-PL" altLang="pl-PL" sz="2100" kern="1200" dirty="0" smtClean="0">
                <a:solidFill>
                  <a:srgbClr val="B2B2B2"/>
                </a:solidFill>
                <a:latin typeface="Montserrat Light" pitchFamily="2" charset="0"/>
                <a:ea typeface="Microsoft YaHei" panose="020B0503020204020204" pitchFamily="34" charset="-122"/>
                <a:cs typeface="+mn-cs"/>
              </a:defRPr>
            </a:lvl3pPr>
            <a:lvl4pPr>
              <a:defRPr lang="pl-PL" altLang="pl-PL" sz="2100" kern="1200" dirty="0" smtClean="0">
                <a:solidFill>
                  <a:srgbClr val="B2B2B2"/>
                </a:solidFill>
                <a:latin typeface="Montserrat Light" pitchFamily="2" charset="0"/>
                <a:ea typeface="Microsoft YaHei" panose="020B0503020204020204" pitchFamily="34" charset="-122"/>
                <a:cs typeface="+mn-cs"/>
              </a:defRPr>
            </a:lvl4pPr>
            <a:lvl5pPr>
              <a:defRPr lang="pl-PL" altLang="pl-PL" sz="2100" kern="1200" dirty="0" smtClean="0">
                <a:solidFill>
                  <a:srgbClr val="B2B2B2"/>
                </a:solidFill>
                <a:latin typeface="Montserrat Light" pitchFamily="2" charset="0"/>
                <a:ea typeface="Microsoft YaHei" panose="020B0503020204020204" pitchFamily="34" charset="-122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44" name="Line 3">
            <a:extLst>
              <a:ext uri="{FF2B5EF4-FFF2-40B4-BE49-F238E27FC236}">
                <a16:creationId xmlns:a16="http://schemas.microsoft.com/office/drawing/2014/main" id="{ED2C2608-4F99-7A4D-82C6-CBC33DC90A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5699" y="2537619"/>
            <a:ext cx="4715976" cy="794"/>
          </a:xfrm>
          <a:prstGeom prst="line">
            <a:avLst/>
          </a:prstGeom>
          <a:noFill/>
          <a:ln w="29160" cap="flat">
            <a:solidFill>
              <a:srgbClr val="99D0F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900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FC1075AF-07F7-204E-A0A8-F0C10F4A0D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7464241" y="0"/>
            <a:ext cx="4717657" cy="6858000"/>
          </a:xfrm>
          <a:custGeom>
            <a:avLst/>
            <a:gdLst>
              <a:gd name="connsiteX0" fmla="*/ 0 w 9238879"/>
              <a:gd name="connsiteY0" fmla="*/ 0 h 13715999"/>
              <a:gd name="connsiteX1" fmla="*/ 9238879 w 9238879"/>
              <a:gd name="connsiteY1" fmla="*/ 0 h 13715999"/>
              <a:gd name="connsiteX2" fmla="*/ 9238879 w 9238879"/>
              <a:gd name="connsiteY2" fmla="*/ 13715999 h 13715999"/>
              <a:gd name="connsiteX3" fmla="*/ 0 w 9238879"/>
              <a:gd name="connsiteY3" fmla="*/ 13715999 h 13715999"/>
              <a:gd name="connsiteX4" fmla="*/ 0 w 9238879"/>
              <a:gd name="connsiteY4" fmla="*/ 0 h 13715999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0 w 9238879"/>
              <a:gd name="connsiteY4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689899 w 9238879"/>
              <a:gd name="connsiteY4" fmla="*/ 12978063 h 13732041"/>
              <a:gd name="connsiteX5" fmla="*/ 0 w 9238879"/>
              <a:gd name="connsiteY5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417183 w 9238879"/>
              <a:gd name="connsiteY4" fmla="*/ 12817642 h 13732041"/>
              <a:gd name="connsiteX5" fmla="*/ 0 w 9238879"/>
              <a:gd name="connsiteY5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417183 w 9238879"/>
              <a:gd name="connsiteY4" fmla="*/ 12817642 h 13732041"/>
              <a:gd name="connsiteX5" fmla="*/ 3288846 w 9238879"/>
              <a:gd name="connsiteY5" fmla="*/ 12416589 h 13732041"/>
              <a:gd name="connsiteX6" fmla="*/ 0 w 9238879"/>
              <a:gd name="connsiteY6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417183 w 9238879"/>
              <a:gd name="connsiteY4" fmla="*/ 12817642 h 13732041"/>
              <a:gd name="connsiteX5" fmla="*/ 4299499 w 9238879"/>
              <a:gd name="connsiteY5" fmla="*/ 12143873 h 13732041"/>
              <a:gd name="connsiteX6" fmla="*/ 0 w 9238879"/>
              <a:gd name="connsiteY6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99499 w 9238879"/>
              <a:gd name="connsiteY5" fmla="*/ 12143873 h 13732041"/>
              <a:gd name="connsiteX6" fmla="*/ 0 w 9238879"/>
              <a:gd name="connsiteY6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41626 w 9238879"/>
              <a:gd name="connsiteY5" fmla="*/ 12028126 h 13732041"/>
              <a:gd name="connsiteX6" fmla="*/ 0 w 9238879"/>
              <a:gd name="connsiteY6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41626 w 9238879"/>
              <a:gd name="connsiteY5" fmla="*/ 12028126 h 13732041"/>
              <a:gd name="connsiteX6" fmla="*/ 3954695 w 9238879"/>
              <a:gd name="connsiteY6" fmla="*/ 11239018 h 13732041"/>
              <a:gd name="connsiteX7" fmla="*/ 0 w 9238879"/>
              <a:gd name="connsiteY7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41626 w 9238879"/>
              <a:gd name="connsiteY5" fmla="*/ 12028126 h 13732041"/>
              <a:gd name="connsiteX6" fmla="*/ 3341237 w 9238879"/>
              <a:gd name="connsiteY6" fmla="*/ 11736729 h 13732041"/>
              <a:gd name="connsiteX7" fmla="*/ 0 w 9238879"/>
              <a:gd name="connsiteY7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41626 w 9238879"/>
              <a:gd name="connsiteY5" fmla="*/ 12028126 h 13732041"/>
              <a:gd name="connsiteX6" fmla="*/ 3341237 w 9238879"/>
              <a:gd name="connsiteY6" fmla="*/ 11736729 h 13732041"/>
              <a:gd name="connsiteX7" fmla="*/ 3213915 w 9238879"/>
              <a:gd name="connsiteY7" fmla="*/ 11250592 h 13732041"/>
              <a:gd name="connsiteX8" fmla="*/ 0 w 9238879"/>
              <a:gd name="connsiteY8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41626 w 9238879"/>
              <a:gd name="connsiteY5" fmla="*/ 12028126 h 13732041"/>
              <a:gd name="connsiteX6" fmla="*/ 3341237 w 9238879"/>
              <a:gd name="connsiteY6" fmla="*/ 11736729 h 13732041"/>
              <a:gd name="connsiteX7" fmla="*/ 3109743 w 9238879"/>
              <a:gd name="connsiteY7" fmla="*/ 12327038 h 13732041"/>
              <a:gd name="connsiteX8" fmla="*/ 0 w 9238879"/>
              <a:gd name="connsiteY8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41626 w 9238879"/>
              <a:gd name="connsiteY5" fmla="*/ 12028126 h 13732041"/>
              <a:gd name="connsiteX6" fmla="*/ 3313805 w 9238879"/>
              <a:gd name="connsiteY6" fmla="*/ 11718441 h 13732041"/>
              <a:gd name="connsiteX7" fmla="*/ 3109743 w 9238879"/>
              <a:gd name="connsiteY7" fmla="*/ 12327038 h 13732041"/>
              <a:gd name="connsiteX8" fmla="*/ 0 w 9238879"/>
              <a:gd name="connsiteY8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69058 w 9238879"/>
              <a:gd name="connsiteY5" fmla="*/ 12018982 h 13732041"/>
              <a:gd name="connsiteX6" fmla="*/ 3313805 w 9238879"/>
              <a:gd name="connsiteY6" fmla="*/ 11718441 h 13732041"/>
              <a:gd name="connsiteX7" fmla="*/ 3109743 w 9238879"/>
              <a:gd name="connsiteY7" fmla="*/ 12327038 h 13732041"/>
              <a:gd name="connsiteX8" fmla="*/ 0 w 9238879"/>
              <a:gd name="connsiteY8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69058 w 9238879"/>
              <a:gd name="connsiteY5" fmla="*/ 12018982 h 13732041"/>
              <a:gd name="connsiteX6" fmla="*/ 3313805 w 9238879"/>
              <a:gd name="connsiteY6" fmla="*/ 11718441 h 13732041"/>
              <a:gd name="connsiteX7" fmla="*/ 3137175 w 9238879"/>
              <a:gd name="connsiteY7" fmla="*/ 12354470 h 13732041"/>
              <a:gd name="connsiteX8" fmla="*/ 0 w 9238879"/>
              <a:gd name="connsiteY8" fmla="*/ 0 h 13732041"/>
              <a:gd name="connsiteX0" fmla="*/ 0 w 9238879"/>
              <a:gd name="connsiteY0" fmla="*/ 0 h 13732041"/>
              <a:gd name="connsiteX1" fmla="*/ 9238879 w 9238879"/>
              <a:gd name="connsiteY1" fmla="*/ 0 h 13732041"/>
              <a:gd name="connsiteX2" fmla="*/ 9238879 w 9238879"/>
              <a:gd name="connsiteY2" fmla="*/ 13715999 h 13732041"/>
              <a:gd name="connsiteX3" fmla="*/ 3914274 w 9238879"/>
              <a:gd name="connsiteY3" fmla="*/ 13732041 h 13732041"/>
              <a:gd name="connsiteX4" fmla="*/ 3347735 w 9238879"/>
              <a:gd name="connsiteY4" fmla="*/ 12759768 h 13732041"/>
              <a:gd name="connsiteX5" fmla="*/ 4269058 w 9238879"/>
              <a:gd name="connsiteY5" fmla="*/ 12018982 h 13732041"/>
              <a:gd name="connsiteX6" fmla="*/ 3313805 w 9238879"/>
              <a:gd name="connsiteY6" fmla="*/ 11718441 h 13732041"/>
              <a:gd name="connsiteX7" fmla="*/ 3137175 w 9238879"/>
              <a:gd name="connsiteY7" fmla="*/ 12354470 h 13732041"/>
              <a:gd name="connsiteX8" fmla="*/ 2219907 w 9238879"/>
              <a:gd name="connsiteY8" fmla="*/ 8798560 h 13732041"/>
              <a:gd name="connsiteX9" fmla="*/ 0 w 9238879"/>
              <a:gd name="connsiteY9" fmla="*/ 0 h 13732041"/>
              <a:gd name="connsiteX0" fmla="*/ 35613 w 9274492"/>
              <a:gd name="connsiteY0" fmla="*/ 0 h 13732041"/>
              <a:gd name="connsiteX1" fmla="*/ 9274492 w 9274492"/>
              <a:gd name="connsiteY1" fmla="*/ 0 h 13732041"/>
              <a:gd name="connsiteX2" fmla="*/ 9274492 w 9274492"/>
              <a:gd name="connsiteY2" fmla="*/ 13715999 h 13732041"/>
              <a:gd name="connsiteX3" fmla="*/ 3949887 w 9274492"/>
              <a:gd name="connsiteY3" fmla="*/ 13732041 h 13732041"/>
              <a:gd name="connsiteX4" fmla="*/ 3383348 w 9274492"/>
              <a:gd name="connsiteY4" fmla="*/ 12759768 h 13732041"/>
              <a:gd name="connsiteX5" fmla="*/ 4304671 w 9274492"/>
              <a:gd name="connsiteY5" fmla="*/ 12018982 h 13732041"/>
              <a:gd name="connsiteX6" fmla="*/ 3349418 w 9274492"/>
              <a:gd name="connsiteY6" fmla="*/ 11718441 h 13732041"/>
              <a:gd name="connsiteX7" fmla="*/ 3172788 w 9274492"/>
              <a:gd name="connsiteY7" fmla="*/ 12354470 h 13732041"/>
              <a:gd name="connsiteX8" fmla="*/ 0 w 9274492"/>
              <a:gd name="connsiteY8" fmla="*/ 6837680 h 13732041"/>
              <a:gd name="connsiteX9" fmla="*/ 35613 w 9274492"/>
              <a:gd name="connsiteY9" fmla="*/ 0 h 13732041"/>
              <a:gd name="connsiteX0" fmla="*/ 35613 w 9274492"/>
              <a:gd name="connsiteY0" fmla="*/ 0 h 13732041"/>
              <a:gd name="connsiteX1" fmla="*/ 9274492 w 9274492"/>
              <a:gd name="connsiteY1" fmla="*/ 0 h 13732041"/>
              <a:gd name="connsiteX2" fmla="*/ 9274492 w 9274492"/>
              <a:gd name="connsiteY2" fmla="*/ 13715999 h 13732041"/>
              <a:gd name="connsiteX3" fmla="*/ 3949887 w 9274492"/>
              <a:gd name="connsiteY3" fmla="*/ 13732041 h 13732041"/>
              <a:gd name="connsiteX4" fmla="*/ 3383348 w 9274492"/>
              <a:gd name="connsiteY4" fmla="*/ 12759768 h 13732041"/>
              <a:gd name="connsiteX5" fmla="*/ 4304671 w 9274492"/>
              <a:gd name="connsiteY5" fmla="*/ 12018982 h 13732041"/>
              <a:gd name="connsiteX6" fmla="*/ 3349418 w 9274492"/>
              <a:gd name="connsiteY6" fmla="*/ 11718441 h 13732041"/>
              <a:gd name="connsiteX7" fmla="*/ 3172788 w 9274492"/>
              <a:gd name="connsiteY7" fmla="*/ 12354470 h 13732041"/>
              <a:gd name="connsiteX8" fmla="*/ 0 w 9274492"/>
              <a:gd name="connsiteY8" fmla="*/ 6837680 h 13732041"/>
              <a:gd name="connsiteX9" fmla="*/ 20320 w 9274492"/>
              <a:gd name="connsiteY9" fmla="*/ 5080000 h 13732041"/>
              <a:gd name="connsiteX10" fmla="*/ 35613 w 9274492"/>
              <a:gd name="connsiteY10" fmla="*/ 0 h 13732041"/>
              <a:gd name="connsiteX0" fmla="*/ 35613 w 9274492"/>
              <a:gd name="connsiteY0" fmla="*/ 0 h 13732041"/>
              <a:gd name="connsiteX1" fmla="*/ 4119880 w 9274492"/>
              <a:gd name="connsiteY1" fmla="*/ 0 h 13732041"/>
              <a:gd name="connsiteX2" fmla="*/ 9274492 w 9274492"/>
              <a:gd name="connsiteY2" fmla="*/ 0 h 13732041"/>
              <a:gd name="connsiteX3" fmla="*/ 9274492 w 9274492"/>
              <a:gd name="connsiteY3" fmla="*/ 13715999 h 13732041"/>
              <a:gd name="connsiteX4" fmla="*/ 3949887 w 9274492"/>
              <a:gd name="connsiteY4" fmla="*/ 13732041 h 13732041"/>
              <a:gd name="connsiteX5" fmla="*/ 3383348 w 9274492"/>
              <a:gd name="connsiteY5" fmla="*/ 12759768 h 13732041"/>
              <a:gd name="connsiteX6" fmla="*/ 4304671 w 9274492"/>
              <a:gd name="connsiteY6" fmla="*/ 12018982 h 13732041"/>
              <a:gd name="connsiteX7" fmla="*/ 3349418 w 9274492"/>
              <a:gd name="connsiteY7" fmla="*/ 11718441 h 13732041"/>
              <a:gd name="connsiteX8" fmla="*/ 3172788 w 9274492"/>
              <a:gd name="connsiteY8" fmla="*/ 12354470 h 13732041"/>
              <a:gd name="connsiteX9" fmla="*/ 0 w 9274492"/>
              <a:gd name="connsiteY9" fmla="*/ 6837680 h 13732041"/>
              <a:gd name="connsiteX10" fmla="*/ 20320 w 9274492"/>
              <a:gd name="connsiteY10" fmla="*/ 5080000 h 13732041"/>
              <a:gd name="connsiteX11" fmla="*/ 35613 w 9274492"/>
              <a:gd name="connsiteY11" fmla="*/ 0 h 13732041"/>
              <a:gd name="connsiteX0" fmla="*/ 35613 w 9274492"/>
              <a:gd name="connsiteY0" fmla="*/ 0 h 13732041"/>
              <a:gd name="connsiteX1" fmla="*/ 3960853 w 9274492"/>
              <a:gd name="connsiteY1" fmla="*/ 0 h 13732041"/>
              <a:gd name="connsiteX2" fmla="*/ 9274492 w 9274492"/>
              <a:gd name="connsiteY2" fmla="*/ 0 h 13732041"/>
              <a:gd name="connsiteX3" fmla="*/ 9274492 w 9274492"/>
              <a:gd name="connsiteY3" fmla="*/ 13715999 h 13732041"/>
              <a:gd name="connsiteX4" fmla="*/ 3949887 w 9274492"/>
              <a:gd name="connsiteY4" fmla="*/ 13732041 h 13732041"/>
              <a:gd name="connsiteX5" fmla="*/ 3383348 w 9274492"/>
              <a:gd name="connsiteY5" fmla="*/ 12759768 h 13732041"/>
              <a:gd name="connsiteX6" fmla="*/ 4304671 w 9274492"/>
              <a:gd name="connsiteY6" fmla="*/ 12018982 h 13732041"/>
              <a:gd name="connsiteX7" fmla="*/ 3349418 w 9274492"/>
              <a:gd name="connsiteY7" fmla="*/ 11718441 h 13732041"/>
              <a:gd name="connsiteX8" fmla="*/ 3172788 w 9274492"/>
              <a:gd name="connsiteY8" fmla="*/ 12354470 h 13732041"/>
              <a:gd name="connsiteX9" fmla="*/ 0 w 9274492"/>
              <a:gd name="connsiteY9" fmla="*/ 6837680 h 13732041"/>
              <a:gd name="connsiteX10" fmla="*/ 20320 w 9274492"/>
              <a:gd name="connsiteY10" fmla="*/ 5080000 h 13732041"/>
              <a:gd name="connsiteX11" fmla="*/ 35613 w 9274492"/>
              <a:gd name="connsiteY11" fmla="*/ 0 h 13732041"/>
              <a:gd name="connsiteX0" fmla="*/ 35613 w 9274492"/>
              <a:gd name="connsiteY0" fmla="*/ 19878 h 13751919"/>
              <a:gd name="connsiteX1" fmla="*/ 3617402 w 9274492"/>
              <a:gd name="connsiteY1" fmla="*/ 0 h 13751919"/>
              <a:gd name="connsiteX2" fmla="*/ 3960853 w 9274492"/>
              <a:gd name="connsiteY2" fmla="*/ 19878 h 13751919"/>
              <a:gd name="connsiteX3" fmla="*/ 9274492 w 9274492"/>
              <a:gd name="connsiteY3" fmla="*/ 19878 h 13751919"/>
              <a:gd name="connsiteX4" fmla="*/ 9274492 w 9274492"/>
              <a:gd name="connsiteY4" fmla="*/ 13735877 h 13751919"/>
              <a:gd name="connsiteX5" fmla="*/ 3949887 w 9274492"/>
              <a:gd name="connsiteY5" fmla="*/ 13751919 h 13751919"/>
              <a:gd name="connsiteX6" fmla="*/ 3383348 w 9274492"/>
              <a:gd name="connsiteY6" fmla="*/ 12779646 h 13751919"/>
              <a:gd name="connsiteX7" fmla="*/ 4304671 w 9274492"/>
              <a:gd name="connsiteY7" fmla="*/ 12038860 h 13751919"/>
              <a:gd name="connsiteX8" fmla="*/ 3349418 w 9274492"/>
              <a:gd name="connsiteY8" fmla="*/ 11738319 h 13751919"/>
              <a:gd name="connsiteX9" fmla="*/ 3172788 w 9274492"/>
              <a:gd name="connsiteY9" fmla="*/ 12374348 h 13751919"/>
              <a:gd name="connsiteX10" fmla="*/ 0 w 9274492"/>
              <a:gd name="connsiteY10" fmla="*/ 6857558 h 13751919"/>
              <a:gd name="connsiteX11" fmla="*/ 20320 w 9274492"/>
              <a:gd name="connsiteY11" fmla="*/ 5099878 h 13751919"/>
              <a:gd name="connsiteX12" fmla="*/ 35613 w 9274492"/>
              <a:gd name="connsiteY12" fmla="*/ 19878 h 13751919"/>
              <a:gd name="connsiteX0" fmla="*/ 35613 w 9274492"/>
              <a:gd name="connsiteY0" fmla="*/ 0 h 13732041"/>
              <a:gd name="connsiteX1" fmla="*/ 2822272 w 9274492"/>
              <a:gd name="connsiteY1" fmla="*/ 1967949 h 13732041"/>
              <a:gd name="connsiteX2" fmla="*/ 3960853 w 9274492"/>
              <a:gd name="connsiteY2" fmla="*/ 0 h 13732041"/>
              <a:gd name="connsiteX3" fmla="*/ 9274492 w 9274492"/>
              <a:gd name="connsiteY3" fmla="*/ 0 h 13732041"/>
              <a:gd name="connsiteX4" fmla="*/ 9274492 w 9274492"/>
              <a:gd name="connsiteY4" fmla="*/ 13715999 h 13732041"/>
              <a:gd name="connsiteX5" fmla="*/ 3949887 w 9274492"/>
              <a:gd name="connsiteY5" fmla="*/ 13732041 h 13732041"/>
              <a:gd name="connsiteX6" fmla="*/ 3383348 w 9274492"/>
              <a:gd name="connsiteY6" fmla="*/ 12759768 h 13732041"/>
              <a:gd name="connsiteX7" fmla="*/ 4304671 w 9274492"/>
              <a:gd name="connsiteY7" fmla="*/ 12018982 h 13732041"/>
              <a:gd name="connsiteX8" fmla="*/ 3349418 w 9274492"/>
              <a:gd name="connsiteY8" fmla="*/ 11718441 h 13732041"/>
              <a:gd name="connsiteX9" fmla="*/ 3172788 w 9274492"/>
              <a:gd name="connsiteY9" fmla="*/ 12354470 h 13732041"/>
              <a:gd name="connsiteX10" fmla="*/ 0 w 9274492"/>
              <a:gd name="connsiteY10" fmla="*/ 6837680 h 13732041"/>
              <a:gd name="connsiteX11" fmla="*/ 20320 w 9274492"/>
              <a:gd name="connsiteY11" fmla="*/ 5080000 h 13732041"/>
              <a:gd name="connsiteX12" fmla="*/ 35613 w 9274492"/>
              <a:gd name="connsiteY12" fmla="*/ 0 h 13732041"/>
              <a:gd name="connsiteX0" fmla="*/ 35613 w 9274492"/>
              <a:gd name="connsiteY0" fmla="*/ 0 h 13732041"/>
              <a:gd name="connsiteX1" fmla="*/ 2166289 w 9274492"/>
              <a:gd name="connsiteY1" fmla="*/ 1510748 h 13732041"/>
              <a:gd name="connsiteX2" fmla="*/ 2822272 w 9274492"/>
              <a:gd name="connsiteY2" fmla="*/ 1967949 h 13732041"/>
              <a:gd name="connsiteX3" fmla="*/ 3960853 w 9274492"/>
              <a:gd name="connsiteY3" fmla="*/ 0 h 13732041"/>
              <a:gd name="connsiteX4" fmla="*/ 9274492 w 9274492"/>
              <a:gd name="connsiteY4" fmla="*/ 0 h 13732041"/>
              <a:gd name="connsiteX5" fmla="*/ 9274492 w 9274492"/>
              <a:gd name="connsiteY5" fmla="*/ 13715999 h 13732041"/>
              <a:gd name="connsiteX6" fmla="*/ 3949887 w 9274492"/>
              <a:gd name="connsiteY6" fmla="*/ 13732041 h 13732041"/>
              <a:gd name="connsiteX7" fmla="*/ 3383348 w 9274492"/>
              <a:gd name="connsiteY7" fmla="*/ 12759768 h 13732041"/>
              <a:gd name="connsiteX8" fmla="*/ 4304671 w 9274492"/>
              <a:gd name="connsiteY8" fmla="*/ 12018982 h 13732041"/>
              <a:gd name="connsiteX9" fmla="*/ 3349418 w 9274492"/>
              <a:gd name="connsiteY9" fmla="*/ 11718441 h 13732041"/>
              <a:gd name="connsiteX10" fmla="*/ 3172788 w 9274492"/>
              <a:gd name="connsiteY10" fmla="*/ 12354470 h 13732041"/>
              <a:gd name="connsiteX11" fmla="*/ 0 w 9274492"/>
              <a:gd name="connsiteY11" fmla="*/ 6837680 h 13732041"/>
              <a:gd name="connsiteX12" fmla="*/ 20320 w 9274492"/>
              <a:gd name="connsiteY12" fmla="*/ 5080000 h 13732041"/>
              <a:gd name="connsiteX13" fmla="*/ 35613 w 9274492"/>
              <a:gd name="connsiteY13" fmla="*/ 0 h 13732041"/>
              <a:gd name="connsiteX0" fmla="*/ 35613 w 9274492"/>
              <a:gd name="connsiteY0" fmla="*/ 0 h 13732041"/>
              <a:gd name="connsiteX1" fmla="*/ 3577645 w 9274492"/>
              <a:gd name="connsiteY1" fmla="*/ 2246243 h 13732041"/>
              <a:gd name="connsiteX2" fmla="*/ 2822272 w 9274492"/>
              <a:gd name="connsiteY2" fmla="*/ 1967949 h 13732041"/>
              <a:gd name="connsiteX3" fmla="*/ 3960853 w 9274492"/>
              <a:gd name="connsiteY3" fmla="*/ 0 h 13732041"/>
              <a:gd name="connsiteX4" fmla="*/ 9274492 w 9274492"/>
              <a:gd name="connsiteY4" fmla="*/ 0 h 13732041"/>
              <a:gd name="connsiteX5" fmla="*/ 9274492 w 9274492"/>
              <a:gd name="connsiteY5" fmla="*/ 13715999 h 13732041"/>
              <a:gd name="connsiteX6" fmla="*/ 3949887 w 9274492"/>
              <a:gd name="connsiteY6" fmla="*/ 13732041 h 13732041"/>
              <a:gd name="connsiteX7" fmla="*/ 3383348 w 9274492"/>
              <a:gd name="connsiteY7" fmla="*/ 12759768 h 13732041"/>
              <a:gd name="connsiteX8" fmla="*/ 4304671 w 9274492"/>
              <a:gd name="connsiteY8" fmla="*/ 12018982 h 13732041"/>
              <a:gd name="connsiteX9" fmla="*/ 3349418 w 9274492"/>
              <a:gd name="connsiteY9" fmla="*/ 11718441 h 13732041"/>
              <a:gd name="connsiteX10" fmla="*/ 3172788 w 9274492"/>
              <a:gd name="connsiteY10" fmla="*/ 12354470 h 13732041"/>
              <a:gd name="connsiteX11" fmla="*/ 0 w 9274492"/>
              <a:gd name="connsiteY11" fmla="*/ 6837680 h 13732041"/>
              <a:gd name="connsiteX12" fmla="*/ 20320 w 9274492"/>
              <a:gd name="connsiteY12" fmla="*/ 5080000 h 13732041"/>
              <a:gd name="connsiteX13" fmla="*/ 35613 w 9274492"/>
              <a:gd name="connsiteY13" fmla="*/ 0 h 13732041"/>
              <a:gd name="connsiteX0" fmla="*/ 35613 w 9274492"/>
              <a:gd name="connsiteY0" fmla="*/ 0 h 13732041"/>
              <a:gd name="connsiteX1" fmla="*/ 3612369 w 9274492"/>
              <a:gd name="connsiteY1" fmla="*/ 2223093 h 13732041"/>
              <a:gd name="connsiteX2" fmla="*/ 2822272 w 9274492"/>
              <a:gd name="connsiteY2" fmla="*/ 1967949 h 13732041"/>
              <a:gd name="connsiteX3" fmla="*/ 3960853 w 9274492"/>
              <a:gd name="connsiteY3" fmla="*/ 0 h 13732041"/>
              <a:gd name="connsiteX4" fmla="*/ 9274492 w 9274492"/>
              <a:gd name="connsiteY4" fmla="*/ 0 h 13732041"/>
              <a:gd name="connsiteX5" fmla="*/ 9274492 w 9274492"/>
              <a:gd name="connsiteY5" fmla="*/ 13715999 h 13732041"/>
              <a:gd name="connsiteX6" fmla="*/ 3949887 w 9274492"/>
              <a:gd name="connsiteY6" fmla="*/ 13732041 h 13732041"/>
              <a:gd name="connsiteX7" fmla="*/ 3383348 w 9274492"/>
              <a:gd name="connsiteY7" fmla="*/ 12759768 h 13732041"/>
              <a:gd name="connsiteX8" fmla="*/ 4304671 w 9274492"/>
              <a:gd name="connsiteY8" fmla="*/ 12018982 h 13732041"/>
              <a:gd name="connsiteX9" fmla="*/ 3349418 w 9274492"/>
              <a:gd name="connsiteY9" fmla="*/ 11718441 h 13732041"/>
              <a:gd name="connsiteX10" fmla="*/ 3172788 w 9274492"/>
              <a:gd name="connsiteY10" fmla="*/ 12354470 h 13732041"/>
              <a:gd name="connsiteX11" fmla="*/ 0 w 9274492"/>
              <a:gd name="connsiteY11" fmla="*/ 6837680 h 13732041"/>
              <a:gd name="connsiteX12" fmla="*/ 20320 w 9274492"/>
              <a:gd name="connsiteY12" fmla="*/ 5080000 h 13732041"/>
              <a:gd name="connsiteX13" fmla="*/ 35613 w 9274492"/>
              <a:gd name="connsiteY13" fmla="*/ 0 h 13732041"/>
              <a:gd name="connsiteX0" fmla="*/ 35613 w 9274492"/>
              <a:gd name="connsiteY0" fmla="*/ 0 h 13732041"/>
              <a:gd name="connsiteX1" fmla="*/ 3612369 w 9274492"/>
              <a:gd name="connsiteY1" fmla="*/ 2223093 h 13732041"/>
              <a:gd name="connsiteX2" fmla="*/ 2822272 w 9274492"/>
              <a:gd name="connsiteY2" fmla="*/ 1967949 h 13732041"/>
              <a:gd name="connsiteX3" fmla="*/ 3960853 w 9274492"/>
              <a:gd name="connsiteY3" fmla="*/ 0 h 13732041"/>
              <a:gd name="connsiteX4" fmla="*/ 9274492 w 9274492"/>
              <a:gd name="connsiteY4" fmla="*/ 0 h 13732041"/>
              <a:gd name="connsiteX5" fmla="*/ 9274492 w 9274492"/>
              <a:gd name="connsiteY5" fmla="*/ 13715999 h 13732041"/>
              <a:gd name="connsiteX6" fmla="*/ 3949887 w 9274492"/>
              <a:gd name="connsiteY6" fmla="*/ 13732041 h 13732041"/>
              <a:gd name="connsiteX7" fmla="*/ 3383348 w 9274492"/>
              <a:gd name="connsiteY7" fmla="*/ 12759768 h 13732041"/>
              <a:gd name="connsiteX8" fmla="*/ 4304671 w 9274492"/>
              <a:gd name="connsiteY8" fmla="*/ 12018982 h 13732041"/>
              <a:gd name="connsiteX9" fmla="*/ 3349418 w 9274492"/>
              <a:gd name="connsiteY9" fmla="*/ 11718441 h 13732041"/>
              <a:gd name="connsiteX10" fmla="*/ 3172788 w 9274492"/>
              <a:gd name="connsiteY10" fmla="*/ 12354470 h 13732041"/>
              <a:gd name="connsiteX11" fmla="*/ 0 w 9274492"/>
              <a:gd name="connsiteY11" fmla="*/ 6837680 h 13732041"/>
              <a:gd name="connsiteX12" fmla="*/ 20320 w 9274492"/>
              <a:gd name="connsiteY12" fmla="*/ 5080000 h 13732041"/>
              <a:gd name="connsiteX13" fmla="*/ 35613 w 9274492"/>
              <a:gd name="connsiteY13" fmla="*/ 0 h 13732041"/>
              <a:gd name="connsiteX0" fmla="*/ 3195502 w 9274492"/>
              <a:gd name="connsiteY0" fmla="*/ 3356658 h 13732041"/>
              <a:gd name="connsiteX1" fmla="*/ 3612369 w 9274492"/>
              <a:gd name="connsiteY1" fmla="*/ 2223093 h 13732041"/>
              <a:gd name="connsiteX2" fmla="*/ 2822272 w 9274492"/>
              <a:gd name="connsiteY2" fmla="*/ 1967949 h 13732041"/>
              <a:gd name="connsiteX3" fmla="*/ 3960853 w 9274492"/>
              <a:gd name="connsiteY3" fmla="*/ 0 h 13732041"/>
              <a:gd name="connsiteX4" fmla="*/ 9274492 w 9274492"/>
              <a:gd name="connsiteY4" fmla="*/ 0 h 13732041"/>
              <a:gd name="connsiteX5" fmla="*/ 9274492 w 9274492"/>
              <a:gd name="connsiteY5" fmla="*/ 13715999 h 13732041"/>
              <a:gd name="connsiteX6" fmla="*/ 3949887 w 9274492"/>
              <a:gd name="connsiteY6" fmla="*/ 13732041 h 13732041"/>
              <a:gd name="connsiteX7" fmla="*/ 3383348 w 9274492"/>
              <a:gd name="connsiteY7" fmla="*/ 12759768 h 13732041"/>
              <a:gd name="connsiteX8" fmla="*/ 4304671 w 9274492"/>
              <a:gd name="connsiteY8" fmla="*/ 12018982 h 13732041"/>
              <a:gd name="connsiteX9" fmla="*/ 3349418 w 9274492"/>
              <a:gd name="connsiteY9" fmla="*/ 11718441 h 13732041"/>
              <a:gd name="connsiteX10" fmla="*/ 3172788 w 9274492"/>
              <a:gd name="connsiteY10" fmla="*/ 12354470 h 13732041"/>
              <a:gd name="connsiteX11" fmla="*/ 0 w 9274492"/>
              <a:gd name="connsiteY11" fmla="*/ 6837680 h 13732041"/>
              <a:gd name="connsiteX12" fmla="*/ 20320 w 9274492"/>
              <a:gd name="connsiteY12" fmla="*/ 5080000 h 13732041"/>
              <a:gd name="connsiteX13" fmla="*/ 3195502 w 9274492"/>
              <a:gd name="connsiteY13" fmla="*/ 3356658 h 13732041"/>
              <a:gd name="connsiteX0" fmla="*/ 3195502 w 9274492"/>
              <a:gd name="connsiteY0" fmla="*/ 3356658 h 13732041"/>
              <a:gd name="connsiteX1" fmla="*/ 3612369 w 9274492"/>
              <a:gd name="connsiteY1" fmla="*/ 2223093 h 13732041"/>
              <a:gd name="connsiteX2" fmla="*/ 2822272 w 9274492"/>
              <a:gd name="connsiteY2" fmla="*/ 1967949 h 13732041"/>
              <a:gd name="connsiteX3" fmla="*/ 3960853 w 9274492"/>
              <a:gd name="connsiteY3" fmla="*/ 0 h 13732041"/>
              <a:gd name="connsiteX4" fmla="*/ 9274492 w 9274492"/>
              <a:gd name="connsiteY4" fmla="*/ 0 h 13732041"/>
              <a:gd name="connsiteX5" fmla="*/ 9274492 w 9274492"/>
              <a:gd name="connsiteY5" fmla="*/ 13715999 h 13732041"/>
              <a:gd name="connsiteX6" fmla="*/ 3949887 w 9274492"/>
              <a:gd name="connsiteY6" fmla="*/ 13732041 h 13732041"/>
              <a:gd name="connsiteX7" fmla="*/ 3383348 w 9274492"/>
              <a:gd name="connsiteY7" fmla="*/ 12759768 h 13732041"/>
              <a:gd name="connsiteX8" fmla="*/ 4304671 w 9274492"/>
              <a:gd name="connsiteY8" fmla="*/ 12018982 h 13732041"/>
              <a:gd name="connsiteX9" fmla="*/ 3349418 w 9274492"/>
              <a:gd name="connsiteY9" fmla="*/ 11718441 h 13732041"/>
              <a:gd name="connsiteX10" fmla="*/ 3172788 w 9274492"/>
              <a:gd name="connsiteY10" fmla="*/ 12354470 h 13732041"/>
              <a:gd name="connsiteX11" fmla="*/ 0 w 9274492"/>
              <a:gd name="connsiteY11" fmla="*/ 6837680 h 13732041"/>
              <a:gd name="connsiteX12" fmla="*/ 111760 w 9274492"/>
              <a:gd name="connsiteY12" fmla="*/ 5171440 h 13732041"/>
              <a:gd name="connsiteX0" fmla="*/ 3195502 w 9274492"/>
              <a:gd name="connsiteY0" fmla="*/ 3356658 h 13732041"/>
              <a:gd name="connsiteX1" fmla="*/ 3612369 w 9274492"/>
              <a:gd name="connsiteY1" fmla="*/ 2223093 h 13732041"/>
              <a:gd name="connsiteX2" fmla="*/ 2822272 w 9274492"/>
              <a:gd name="connsiteY2" fmla="*/ 1967949 h 13732041"/>
              <a:gd name="connsiteX3" fmla="*/ 3960853 w 9274492"/>
              <a:gd name="connsiteY3" fmla="*/ 0 h 13732041"/>
              <a:gd name="connsiteX4" fmla="*/ 9274492 w 9274492"/>
              <a:gd name="connsiteY4" fmla="*/ 0 h 13732041"/>
              <a:gd name="connsiteX5" fmla="*/ 9274492 w 9274492"/>
              <a:gd name="connsiteY5" fmla="*/ 13715999 h 13732041"/>
              <a:gd name="connsiteX6" fmla="*/ 3949887 w 9274492"/>
              <a:gd name="connsiteY6" fmla="*/ 13732041 h 13732041"/>
              <a:gd name="connsiteX7" fmla="*/ 3383348 w 9274492"/>
              <a:gd name="connsiteY7" fmla="*/ 12759768 h 13732041"/>
              <a:gd name="connsiteX8" fmla="*/ 4304671 w 9274492"/>
              <a:gd name="connsiteY8" fmla="*/ 12018982 h 13732041"/>
              <a:gd name="connsiteX9" fmla="*/ 3349418 w 9274492"/>
              <a:gd name="connsiteY9" fmla="*/ 11718441 h 13732041"/>
              <a:gd name="connsiteX10" fmla="*/ 3172788 w 9274492"/>
              <a:gd name="connsiteY10" fmla="*/ 12354470 h 13732041"/>
              <a:gd name="connsiteX11" fmla="*/ 0 w 9274492"/>
              <a:gd name="connsiteY11" fmla="*/ 6837680 h 13732041"/>
              <a:gd name="connsiteX12" fmla="*/ 2562352 w 9274492"/>
              <a:gd name="connsiteY12" fmla="*/ 2455672 h 13732041"/>
              <a:gd name="connsiteX0" fmla="*/ 633150 w 6712140"/>
              <a:gd name="connsiteY0" fmla="*/ 3356658 h 13732041"/>
              <a:gd name="connsiteX1" fmla="*/ 1050017 w 6712140"/>
              <a:gd name="connsiteY1" fmla="*/ 2223093 h 13732041"/>
              <a:gd name="connsiteX2" fmla="*/ 259920 w 6712140"/>
              <a:gd name="connsiteY2" fmla="*/ 1967949 h 13732041"/>
              <a:gd name="connsiteX3" fmla="*/ 1398501 w 6712140"/>
              <a:gd name="connsiteY3" fmla="*/ 0 h 13732041"/>
              <a:gd name="connsiteX4" fmla="*/ 6712140 w 6712140"/>
              <a:gd name="connsiteY4" fmla="*/ 0 h 13732041"/>
              <a:gd name="connsiteX5" fmla="*/ 6712140 w 6712140"/>
              <a:gd name="connsiteY5" fmla="*/ 13715999 h 13732041"/>
              <a:gd name="connsiteX6" fmla="*/ 1387535 w 6712140"/>
              <a:gd name="connsiteY6" fmla="*/ 13732041 h 13732041"/>
              <a:gd name="connsiteX7" fmla="*/ 820996 w 6712140"/>
              <a:gd name="connsiteY7" fmla="*/ 12759768 h 13732041"/>
              <a:gd name="connsiteX8" fmla="*/ 1742319 w 6712140"/>
              <a:gd name="connsiteY8" fmla="*/ 12018982 h 13732041"/>
              <a:gd name="connsiteX9" fmla="*/ 787066 w 6712140"/>
              <a:gd name="connsiteY9" fmla="*/ 11718441 h 13732041"/>
              <a:gd name="connsiteX10" fmla="*/ 610436 w 6712140"/>
              <a:gd name="connsiteY10" fmla="*/ 12354470 h 13732041"/>
              <a:gd name="connsiteX11" fmla="*/ 0 w 6712140"/>
              <a:gd name="connsiteY11" fmla="*/ 2455672 h 13732041"/>
              <a:gd name="connsiteX0" fmla="*/ 3184326 w 9263316"/>
              <a:gd name="connsiteY0" fmla="*/ 3356658 h 13732041"/>
              <a:gd name="connsiteX1" fmla="*/ 3601193 w 9263316"/>
              <a:gd name="connsiteY1" fmla="*/ 2223093 h 13732041"/>
              <a:gd name="connsiteX2" fmla="*/ 2811096 w 9263316"/>
              <a:gd name="connsiteY2" fmla="*/ 1967949 h 13732041"/>
              <a:gd name="connsiteX3" fmla="*/ 3949677 w 9263316"/>
              <a:gd name="connsiteY3" fmla="*/ 0 h 13732041"/>
              <a:gd name="connsiteX4" fmla="*/ 9263316 w 9263316"/>
              <a:gd name="connsiteY4" fmla="*/ 0 h 13732041"/>
              <a:gd name="connsiteX5" fmla="*/ 9263316 w 9263316"/>
              <a:gd name="connsiteY5" fmla="*/ 13715999 h 13732041"/>
              <a:gd name="connsiteX6" fmla="*/ 3938711 w 9263316"/>
              <a:gd name="connsiteY6" fmla="*/ 13732041 h 13732041"/>
              <a:gd name="connsiteX7" fmla="*/ 3372172 w 9263316"/>
              <a:gd name="connsiteY7" fmla="*/ 12759768 h 13732041"/>
              <a:gd name="connsiteX8" fmla="*/ 4293495 w 9263316"/>
              <a:gd name="connsiteY8" fmla="*/ 12018982 h 13732041"/>
              <a:gd name="connsiteX9" fmla="*/ 3338242 w 9263316"/>
              <a:gd name="connsiteY9" fmla="*/ 11718441 h 13732041"/>
              <a:gd name="connsiteX10" fmla="*/ 3161612 w 9263316"/>
              <a:gd name="connsiteY10" fmla="*/ 12354470 h 13732041"/>
              <a:gd name="connsiteX11" fmla="*/ 0 w 9263316"/>
              <a:gd name="connsiteY11" fmla="*/ 6826504 h 13732041"/>
              <a:gd name="connsiteX0" fmla="*/ 3184326 w 9263316"/>
              <a:gd name="connsiteY0" fmla="*/ 3356658 h 13732041"/>
              <a:gd name="connsiteX1" fmla="*/ 3601193 w 9263316"/>
              <a:gd name="connsiteY1" fmla="*/ 2223093 h 13732041"/>
              <a:gd name="connsiteX2" fmla="*/ 2811096 w 9263316"/>
              <a:gd name="connsiteY2" fmla="*/ 1967949 h 13732041"/>
              <a:gd name="connsiteX3" fmla="*/ 3949677 w 9263316"/>
              <a:gd name="connsiteY3" fmla="*/ 0 h 13732041"/>
              <a:gd name="connsiteX4" fmla="*/ 9263316 w 9263316"/>
              <a:gd name="connsiteY4" fmla="*/ 0 h 13732041"/>
              <a:gd name="connsiteX5" fmla="*/ 9263316 w 9263316"/>
              <a:gd name="connsiteY5" fmla="*/ 13715999 h 13732041"/>
              <a:gd name="connsiteX6" fmla="*/ 3938711 w 9263316"/>
              <a:gd name="connsiteY6" fmla="*/ 13732041 h 13732041"/>
              <a:gd name="connsiteX7" fmla="*/ 3372172 w 9263316"/>
              <a:gd name="connsiteY7" fmla="*/ 12759768 h 13732041"/>
              <a:gd name="connsiteX8" fmla="*/ 4293495 w 9263316"/>
              <a:gd name="connsiteY8" fmla="*/ 12018982 h 13732041"/>
              <a:gd name="connsiteX9" fmla="*/ 3338242 w 9263316"/>
              <a:gd name="connsiteY9" fmla="*/ 11718441 h 13732041"/>
              <a:gd name="connsiteX10" fmla="*/ 3161612 w 9263316"/>
              <a:gd name="connsiteY10" fmla="*/ 12354470 h 13732041"/>
              <a:gd name="connsiteX11" fmla="*/ 0 w 9263316"/>
              <a:gd name="connsiteY11" fmla="*/ 6826504 h 13732041"/>
              <a:gd name="connsiteX0" fmla="*/ 2845998 w 8924988"/>
              <a:gd name="connsiteY0" fmla="*/ 3356658 h 13732041"/>
              <a:gd name="connsiteX1" fmla="*/ 3262865 w 8924988"/>
              <a:gd name="connsiteY1" fmla="*/ 2223093 h 13732041"/>
              <a:gd name="connsiteX2" fmla="*/ 2472768 w 8924988"/>
              <a:gd name="connsiteY2" fmla="*/ 1967949 h 13732041"/>
              <a:gd name="connsiteX3" fmla="*/ 3611349 w 8924988"/>
              <a:gd name="connsiteY3" fmla="*/ 0 h 13732041"/>
              <a:gd name="connsiteX4" fmla="*/ 8924988 w 8924988"/>
              <a:gd name="connsiteY4" fmla="*/ 0 h 13732041"/>
              <a:gd name="connsiteX5" fmla="*/ 8924988 w 8924988"/>
              <a:gd name="connsiteY5" fmla="*/ 13715999 h 13732041"/>
              <a:gd name="connsiteX6" fmla="*/ 3600383 w 8924988"/>
              <a:gd name="connsiteY6" fmla="*/ 13732041 h 13732041"/>
              <a:gd name="connsiteX7" fmla="*/ 3033844 w 8924988"/>
              <a:gd name="connsiteY7" fmla="*/ 12759768 h 13732041"/>
              <a:gd name="connsiteX8" fmla="*/ 3955167 w 8924988"/>
              <a:gd name="connsiteY8" fmla="*/ 12018982 h 13732041"/>
              <a:gd name="connsiteX9" fmla="*/ 2999914 w 8924988"/>
              <a:gd name="connsiteY9" fmla="*/ 11718441 h 13732041"/>
              <a:gd name="connsiteX10" fmla="*/ 2823284 w 8924988"/>
              <a:gd name="connsiteY10" fmla="*/ 12354470 h 13732041"/>
              <a:gd name="connsiteX11" fmla="*/ 0 w 8924988"/>
              <a:gd name="connsiteY11" fmla="*/ 6296152 h 13732041"/>
              <a:gd name="connsiteX0" fmla="*/ 2845998 w 8924988"/>
              <a:gd name="connsiteY0" fmla="*/ 3356658 h 13732041"/>
              <a:gd name="connsiteX1" fmla="*/ 3262865 w 8924988"/>
              <a:gd name="connsiteY1" fmla="*/ 2223093 h 13732041"/>
              <a:gd name="connsiteX2" fmla="*/ 2472768 w 8924988"/>
              <a:gd name="connsiteY2" fmla="*/ 1967949 h 13732041"/>
              <a:gd name="connsiteX3" fmla="*/ 3611349 w 8924988"/>
              <a:gd name="connsiteY3" fmla="*/ 0 h 13732041"/>
              <a:gd name="connsiteX4" fmla="*/ 8924988 w 8924988"/>
              <a:gd name="connsiteY4" fmla="*/ 0 h 13732041"/>
              <a:gd name="connsiteX5" fmla="*/ 8924988 w 8924988"/>
              <a:gd name="connsiteY5" fmla="*/ 13715999 h 13732041"/>
              <a:gd name="connsiteX6" fmla="*/ 3600383 w 8924988"/>
              <a:gd name="connsiteY6" fmla="*/ 13732041 h 13732041"/>
              <a:gd name="connsiteX7" fmla="*/ 3033844 w 8924988"/>
              <a:gd name="connsiteY7" fmla="*/ 12759768 h 13732041"/>
              <a:gd name="connsiteX8" fmla="*/ 3955167 w 8924988"/>
              <a:gd name="connsiteY8" fmla="*/ 12018982 h 13732041"/>
              <a:gd name="connsiteX9" fmla="*/ 2999914 w 8924988"/>
              <a:gd name="connsiteY9" fmla="*/ 11718441 h 13732041"/>
              <a:gd name="connsiteX10" fmla="*/ 2823284 w 8924988"/>
              <a:gd name="connsiteY10" fmla="*/ 12354470 h 13732041"/>
              <a:gd name="connsiteX11" fmla="*/ 489712 w 8924988"/>
              <a:gd name="connsiteY11" fmla="*/ 7324344 h 13732041"/>
              <a:gd name="connsiteX12" fmla="*/ 0 w 8924988"/>
              <a:gd name="connsiteY12" fmla="*/ 6296152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333248 w 9258236"/>
              <a:gd name="connsiteY12" fmla="*/ 6296152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36952 w 9258236"/>
              <a:gd name="connsiteY12" fmla="*/ 2473960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304288 w 9258236"/>
              <a:gd name="connsiteY12" fmla="*/ 2907792 h 13732041"/>
              <a:gd name="connsiteX13" fmla="*/ 2536952 w 9258236"/>
              <a:gd name="connsiteY13" fmla="*/ 2473960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313432 w 9258236"/>
              <a:gd name="connsiteY12" fmla="*/ 2852928 h 13732041"/>
              <a:gd name="connsiteX13" fmla="*/ 2536952 w 9258236"/>
              <a:gd name="connsiteY13" fmla="*/ 2473960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313432 w 9258236"/>
              <a:gd name="connsiteY12" fmla="*/ 2852928 h 13732041"/>
              <a:gd name="connsiteX13" fmla="*/ 2866136 w 9258236"/>
              <a:gd name="connsiteY13" fmla="*/ 3104896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313432 w 9258236"/>
              <a:gd name="connsiteY12" fmla="*/ 2852928 h 13732041"/>
              <a:gd name="connsiteX13" fmla="*/ 3204464 w 9258236"/>
              <a:gd name="connsiteY13" fmla="*/ 3379216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60320 w 9258236"/>
              <a:gd name="connsiteY12" fmla="*/ 2459736 h 13732041"/>
              <a:gd name="connsiteX13" fmla="*/ 3204464 w 9258236"/>
              <a:gd name="connsiteY13" fmla="*/ 3379216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32888 w 9258236"/>
              <a:gd name="connsiteY12" fmla="*/ 2450592 h 13732041"/>
              <a:gd name="connsiteX13" fmla="*/ 3204464 w 9258236"/>
              <a:gd name="connsiteY13" fmla="*/ 3379216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06016 w 9258236"/>
              <a:gd name="connsiteY2" fmla="*/ 196794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32888 w 9258236"/>
              <a:gd name="connsiteY12" fmla="*/ 2450592 h 13732041"/>
              <a:gd name="connsiteX13" fmla="*/ 3204464 w 9258236"/>
              <a:gd name="connsiteY13" fmla="*/ 3351784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36496 w 9258236"/>
              <a:gd name="connsiteY2" fmla="*/ 1957789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32888 w 9258236"/>
              <a:gd name="connsiteY12" fmla="*/ 2450592 h 13732041"/>
              <a:gd name="connsiteX13" fmla="*/ 3204464 w 9258236"/>
              <a:gd name="connsiteY13" fmla="*/ 3351784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796154 w 9258236"/>
              <a:gd name="connsiteY2" fmla="*/ 1971236 h 13732041"/>
              <a:gd name="connsiteX3" fmla="*/ 3944597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32888 w 9258236"/>
              <a:gd name="connsiteY12" fmla="*/ 2450592 h 13732041"/>
              <a:gd name="connsiteX13" fmla="*/ 3204464 w 9258236"/>
              <a:gd name="connsiteY13" fmla="*/ 3351784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796154 w 9258236"/>
              <a:gd name="connsiteY2" fmla="*/ 1971236 h 13732041"/>
              <a:gd name="connsiteX3" fmla="*/ 3904256 w 9258236"/>
              <a:gd name="connsiteY3" fmla="*/ 13447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32888 w 9258236"/>
              <a:gd name="connsiteY12" fmla="*/ 2450592 h 13732041"/>
              <a:gd name="connsiteX13" fmla="*/ 3204464 w 9258236"/>
              <a:gd name="connsiteY13" fmla="*/ 3351784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796154 w 9258236"/>
              <a:gd name="connsiteY2" fmla="*/ 1971236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32888 w 9258236"/>
              <a:gd name="connsiteY12" fmla="*/ 2450592 h 13732041"/>
              <a:gd name="connsiteX13" fmla="*/ 3204464 w 9258236"/>
              <a:gd name="connsiteY13" fmla="*/ 3351784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796154 w 9258236"/>
              <a:gd name="connsiteY2" fmla="*/ 1971236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69464 w 9258236"/>
              <a:gd name="connsiteY12" fmla="*/ 2414016 h 13732041"/>
              <a:gd name="connsiteX13" fmla="*/ 3204464 w 9258236"/>
              <a:gd name="connsiteY13" fmla="*/ 3351784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796154 w 9258236"/>
              <a:gd name="connsiteY2" fmla="*/ 1971236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69464 w 9258236"/>
              <a:gd name="connsiteY12" fmla="*/ 2414016 h 13732041"/>
              <a:gd name="connsiteX13" fmla="*/ 3192272 w 9258236"/>
              <a:gd name="connsiteY13" fmla="*/ 3290824 h 13732041"/>
              <a:gd name="connsiteX0" fmla="*/ 3179246 w 9258236"/>
              <a:gd name="connsiteY0" fmla="*/ 3356658 h 13732041"/>
              <a:gd name="connsiteX1" fmla="*/ 3596113 w 9258236"/>
              <a:gd name="connsiteY1" fmla="*/ 2223093 h 13732041"/>
              <a:gd name="connsiteX2" fmla="*/ 2824508 w 9258236"/>
              <a:gd name="connsiteY2" fmla="*/ 1964148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69464 w 9258236"/>
              <a:gd name="connsiteY12" fmla="*/ 2414016 h 13732041"/>
              <a:gd name="connsiteX13" fmla="*/ 3192272 w 9258236"/>
              <a:gd name="connsiteY13" fmla="*/ 3290824 h 13732041"/>
              <a:gd name="connsiteX0" fmla="*/ 3179246 w 9258236"/>
              <a:gd name="connsiteY0" fmla="*/ 3356658 h 13732041"/>
              <a:gd name="connsiteX1" fmla="*/ 3603201 w 9258236"/>
              <a:gd name="connsiteY1" fmla="*/ 2201828 h 13732041"/>
              <a:gd name="connsiteX2" fmla="*/ 2824508 w 9258236"/>
              <a:gd name="connsiteY2" fmla="*/ 1964148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69464 w 9258236"/>
              <a:gd name="connsiteY12" fmla="*/ 2414016 h 13732041"/>
              <a:gd name="connsiteX13" fmla="*/ 3192272 w 9258236"/>
              <a:gd name="connsiteY13" fmla="*/ 3290824 h 13732041"/>
              <a:gd name="connsiteX0" fmla="*/ 3179246 w 9258236"/>
              <a:gd name="connsiteY0" fmla="*/ 3356658 h 13732041"/>
              <a:gd name="connsiteX1" fmla="*/ 3603201 w 9258236"/>
              <a:gd name="connsiteY1" fmla="*/ 2201828 h 13732041"/>
              <a:gd name="connsiteX2" fmla="*/ 2824508 w 9258236"/>
              <a:gd name="connsiteY2" fmla="*/ 1964148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69464 w 9258236"/>
              <a:gd name="connsiteY12" fmla="*/ 2414016 h 13732041"/>
              <a:gd name="connsiteX13" fmla="*/ 3178095 w 9258236"/>
              <a:gd name="connsiteY13" fmla="*/ 3290824 h 13732041"/>
              <a:gd name="connsiteX0" fmla="*/ 3179246 w 9258236"/>
              <a:gd name="connsiteY0" fmla="*/ 3356658 h 13732041"/>
              <a:gd name="connsiteX1" fmla="*/ 3603201 w 9258236"/>
              <a:gd name="connsiteY1" fmla="*/ 2201828 h 13732041"/>
              <a:gd name="connsiteX2" fmla="*/ 2824508 w 9258236"/>
              <a:gd name="connsiteY2" fmla="*/ 1964148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48199 w 9258236"/>
              <a:gd name="connsiteY12" fmla="*/ 2435281 h 13732041"/>
              <a:gd name="connsiteX13" fmla="*/ 3178095 w 9258236"/>
              <a:gd name="connsiteY13" fmla="*/ 3290824 h 13732041"/>
              <a:gd name="connsiteX0" fmla="*/ 3189295 w 9258236"/>
              <a:gd name="connsiteY0" fmla="*/ 3326513 h 13732041"/>
              <a:gd name="connsiteX1" fmla="*/ 3603201 w 9258236"/>
              <a:gd name="connsiteY1" fmla="*/ 2201828 h 13732041"/>
              <a:gd name="connsiteX2" fmla="*/ 2824508 w 9258236"/>
              <a:gd name="connsiteY2" fmla="*/ 1964148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48199 w 9258236"/>
              <a:gd name="connsiteY12" fmla="*/ 2435281 h 13732041"/>
              <a:gd name="connsiteX13" fmla="*/ 3178095 w 9258236"/>
              <a:gd name="connsiteY13" fmla="*/ 3290824 h 13732041"/>
              <a:gd name="connsiteX0" fmla="*/ 3189295 w 9258236"/>
              <a:gd name="connsiteY0" fmla="*/ 3326513 h 13732041"/>
              <a:gd name="connsiteX1" fmla="*/ 3603201 w 9258236"/>
              <a:gd name="connsiteY1" fmla="*/ 2201828 h 13732041"/>
              <a:gd name="connsiteX2" fmla="*/ 2824508 w 9258236"/>
              <a:gd name="connsiteY2" fmla="*/ 1964148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48199 w 9258236"/>
              <a:gd name="connsiteY12" fmla="*/ 2435281 h 13732041"/>
              <a:gd name="connsiteX13" fmla="*/ 3200841 w 9258236"/>
              <a:gd name="connsiteY13" fmla="*/ 3331768 h 13732041"/>
              <a:gd name="connsiteX0" fmla="*/ 3189295 w 9258236"/>
              <a:gd name="connsiteY0" fmla="*/ 3326513 h 13732041"/>
              <a:gd name="connsiteX1" fmla="*/ 3603201 w 9258236"/>
              <a:gd name="connsiteY1" fmla="*/ 2201828 h 13732041"/>
              <a:gd name="connsiteX2" fmla="*/ 2824508 w 9258236"/>
              <a:gd name="connsiteY2" fmla="*/ 1964148 h 13732041"/>
              <a:gd name="connsiteX3" fmla="*/ 3931150 w 9258236"/>
              <a:gd name="connsiteY3" fmla="*/ 0 h 13732041"/>
              <a:gd name="connsiteX4" fmla="*/ 9258236 w 9258236"/>
              <a:gd name="connsiteY4" fmla="*/ 0 h 13732041"/>
              <a:gd name="connsiteX5" fmla="*/ 9258236 w 9258236"/>
              <a:gd name="connsiteY5" fmla="*/ 13715999 h 13732041"/>
              <a:gd name="connsiteX6" fmla="*/ 3933631 w 9258236"/>
              <a:gd name="connsiteY6" fmla="*/ 13732041 h 13732041"/>
              <a:gd name="connsiteX7" fmla="*/ 3367092 w 9258236"/>
              <a:gd name="connsiteY7" fmla="*/ 12759768 h 13732041"/>
              <a:gd name="connsiteX8" fmla="*/ 4288415 w 9258236"/>
              <a:gd name="connsiteY8" fmla="*/ 12018982 h 13732041"/>
              <a:gd name="connsiteX9" fmla="*/ 3333162 w 9258236"/>
              <a:gd name="connsiteY9" fmla="*/ 11718441 h 13732041"/>
              <a:gd name="connsiteX10" fmla="*/ 3156532 w 9258236"/>
              <a:gd name="connsiteY10" fmla="*/ 12354470 h 13732041"/>
              <a:gd name="connsiteX11" fmla="*/ 0 w 9258236"/>
              <a:gd name="connsiteY11" fmla="*/ 6830568 h 13732041"/>
              <a:gd name="connsiteX12" fmla="*/ 2548199 w 9258236"/>
              <a:gd name="connsiteY12" fmla="*/ 2435281 h 13732041"/>
              <a:gd name="connsiteX13" fmla="*/ 3191742 w 9258236"/>
              <a:gd name="connsiteY13" fmla="*/ 3318120 h 13732041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74271 w 9258236"/>
              <a:gd name="connsiteY6" fmla="*/ 13711721 h 13715999"/>
              <a:gd name="connsiteX7" fmla="*/ 3367092 w 9258236"/>
              <a:gd name="connsiteY7" fmla="*/ 12759768 h 13715999"/>
              <a:gd name="connsiteX8" fmla="*/ 4288415 w 9258236"/>
              <a:gd name="connsiteY8" fmla="*/ 12018982 h 13715999"/>
              <a:gd name="connsiteX9" fmla="*/ 3333162 w 9258236"/>
              <a:gd name="connsiteY9" fmla="*/ 11718441 h 13715999"/>
              <a:gd name="connsiteX10" fmla="*/ 3156532 w 9258236"/>
              <a:gd name="connsiteY10" fmla="*/ 12354470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74271 w 9258236"/>
              <a:gd name="connsiteY6" fmla="*/ 13711721 h 13715999"/>
              <a:gd name="connsiteX7" fmla="*/ 3367092 w 9258236"/>
              <a:gd name="connsiteY7" fmla="*/ 12759768 h 13715999"/>
              <a:gd name="connsiteX8" fmla="*/ 4288415 w 9258236"/>
              <a:gd name="connsiteY8" fmla="*/ 12018982 h 13715999"/>
              <a:gd name="connsiteX9" fmla="*/ 3333162 w 9258236"/>
              <a:gd name="connsiteY9" fmla="*/ 11718441 h 13715999"/>
              <a:gd name="connsiteX10" fmla="*/ 3142782 w 9258236"/>
              <a:gd name="connsiteY10" fmla="*/ 12347594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74271 w 9258236"/>
              <a:gd name="connsiteY6" fmla="*/ 13711721 h 13715999"/>
              <a:gd name="connsiteX7" fmla="*/ 3408343 w 9258236"/>
              <a:gd name="connsiteY7" fmla="*/ 12732267 h 13715999"/>
              <a:gd name="connsiteX8" fmla="*/ 4288415 w 9258236"/>
              <a:gd name="connsiteY8" fmla="*/ 12018982 h 13715999"/>
              <a:gd name="connsiteX9" fmla="*/ 3333162 w 9258236"/>
              <a:gd name="connsiteY9" fmla="*/ 11718441 h 13715999"/>
              <a:gd name="connsiteX10" fmla="*/ 3142782 w 9258236"/>
              <a:gd name="connsiteY10" fmla="*/ 12347594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74271 w 9258236"/>
              <a:gd name="connsiteY6" fmla="*/ 13711721 h 13715999"/>
              <a:gd name="connsiteX7" fmla="*/ 3394592 w 9258236"/>
              <a:gd name="connsiteY7" fmla="*/ 12746017 h 13715999"/>
              <a:gd name="connsiteX8" fmla="*/ 4288415 w 9258236"/>
              <a:gd name="connsiteY8" fmla="*/ 12018982 h 13715999"/>
              <a:gd name="connsiteX9" fmla="*/ 3333162 w 9258236"/>
              <a:gd name="connsiteY9" fmla="*/ 11718441 h 13715999"/>
              <a:gd name="connsiteX10" fmla="*/ 3142782 w 9258236"/>
              <a:gd name="connsiteY10" fmla="*/ 12347594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46771 w 9258236"/>
              <a:gd name="connsiteY6" fmla="*/ 13704846 h 13715999"/>
              <a:gd name="connsiteX7" fmla="*/ 3394592 w 9258236"/>
              <a:gd name="connsiteY7" fmla="*/ 12746017 h 13715999"/>
              <a:gd name="connsiteX8" fmla="*/ 4288415 w 9258236"/>
              <a:gd name="connsiteY8" fmla="*/ 12018982 h 13715999"/>
              <a:gd name="connsiteX9" fmla="*/ 3333162 w 9258236"/>
              <a:gd name="connsiteY9" fmla="*/ 11718441 h 13715999"/>
              <a:gd name="connsiteX10" fmla="*/ 3142782 w 9258236"/>
              <a:gd name="connsiteY10" fmla="*/ 12347594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46771 w 9258236"/>
              <a:gd name="connsiteY6" fmla="*/ 13704846 h 13715999"/>
              <a:gd name="connsiteX7" fmla="*/ 3380842 w 9258236"/>
              <a:gd name="connsiteY7" fmla="*/ 12759767 h 13715999"/>
              <a:gd name="connsiteX8" fmla="*/ 4288415 w 9258236"/>
              <a:gd name="connsiteY8" fmla="*/ 12018982 h 13715999"/>
              <a:gd name="connsiteX9" fmla="*/ 3333162 w 9258236"/>
              <a:gd name="connsiteY9" fmla="*/ 11718441 h 13715999"/>
              <a:gd name="connsiteX10" fmla="*/ 3142782 w 9258236"/>
              <a:gd name="connsiteY10" fmla="*/ 12347594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46771 w 9258236"/>
              <a:gd name="connsiteY6" fmla="*/ 13704846 h 13715999"/>
              <a:gd name="connsiteX7" fmla="*/ 3380842 w 9258236"/>
              <a:gd name="connsiteY7" fmla="*/ 12759767 h 13715999"/>
              <a:gd name="connsiteX8" fmla="*/ 4274665 w 9258236"/>
              <a:gd name="connsiteY8" fmla="*/ 12025858 h 13715999"/>
              <a:gd name="connsiteX9" fmla="*/ 3333162 w 9258236"/>
              <a:gd name="connsiteY9" fmla="*/ 11718441 h 13715999"/>
              <a:gd name="connsiteX10" fmla="*/ 3142782 w 9258236"/>
              <a:gd name="connsiteY10" fmla="*/ 12347594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189295 w 9258236"/>
              <a:gd name="connsiteY0" fmla="*/ 3326513 h 13715999"/>
              <a:gd name="connsiteX1" fmla="*/ 3603201 w 9258236"/>
              <a:gd name="connsiteY1" fmla="*/ 2201828 h 13715999"/>
              <a:gd name="connsiteX2" fmla="*/ 2824508 w 9258236"/>
              <a:gd name="connsiteY2" fmla="*/ 1964148 h 13715999"/>
              <a:gd name="connsiteX3" fmla="*/ 3931150 w 9258236"/>
              <a:gd name="connsiteY3" fmla="*/ 0 h 13715999"/>
              <a:gd name="connsiteX4" fmla="*/ 9258236 w 9258236"/>
              <a:gd name="connsiteY4" fmla="*/ 0 h 13715999"/>
              <a:gd name="connsiteX5" fmla="*/ 9258236 w 9258236"/>
              <a:gd name="connsiteY5" fmla="*/ 13715999 h 13715999"/>
              <a:gd name="connsiteX6" fmla="*/ 3946771 w 9258236"/>
              <a:gd name="connsiteY6" fmla="*/ 13704846 h 13715999"/>
              <a:gd name="connsiteX7" fmla="*/ 3401467 w 9258236"/>
              <a:gd name="connsiteY7" fmla="*/ 12752891 h 13715999"/>
              <a:gd name="connsiteX8" fmla="*/ 4274665 w 9258236"/>
              <a:gd name="connsiteY8" fmla="*/ 12025858 h 13715999"/>
              <a:gd name="connsiteX9" fmla="*/ 3333162 w 9258236"/>
              <a:gd name="connsiteY9" fmla="*/ 11718441 h 13715999"/>
              <a:gd name="connsiteX10" fmla="*/ 3142782 w 9258236"/>
              <a:gd name="connsiteY10" fmla="*/ 12347594 h 13715999"/>
              <a:gd name="connsiteX11" fmla="*/ 0 w 9258236"/>
              <a:gd name="connsiteY11" fmla="*/ 6830568 h 13715999"/>
              <a:gd name="connsiteX12" fmla="*/ 2548199 w 9258236"/>
              <a:gd name="connsiteY12" fmla="*/ 2435281 h 13715999"/>
              <a:gd name="connsiteX13" fmla="*/ 3191742 w 9258236"/>
              <a:gd name="connsiteY13" fmla="*/ 3318120 h 13715999"/>
              <a:gd name="connsiteX0" fmla="*/ 3269505 w 9338446"/>
              <a:gd name="connsiteY0" fmla="*/ 3326513 h 13715999"/>
              <a:gd name="connsiteX1" fmla="*/ 3683411 w 9338446"/>
              <a:gd name="connsiteY1" fmla="*/ 2201828 h 13715999"/>
              <a:gd name="connsiteX2" fmla="*/ 2904718 w 9338446"/>
              <a:gd name="connsiteY2" fmla="*/ 1964148 h 13715999"/>
              <a:gd name="connsiteX3" fmla="*/ 4011360 w 9338446"/>
              <a:gd name="connsiteY3" fmla="*/ 0 h 13715999"/>
              <a:gd name="connsiteX4" fmla="*/ 9338446 w 9338446"/>
              <a:gd name="connsiteY4" fmla="*/ 0 h 13715999"/>
              <a:gd name="connsiteX5" fmla="*/ 9338446 w 9338446"/>
              <a:gd name="connsiteY5" fmla="*/ 13715999 h 13715999"/>
              <a:gd name="connsiteX6" fmla="*/ 4026981 w 9338446"/>
              <a:gd name="connsiteY6" fmla="*/ 13704846 h 13715999"/>
              <a:gd name="connsiteX7" fmla="*/ 3481677 w 9338446"/>
              <a:gd name="connsiteY7" fmla="*/ 12752891 h 13715999"/>
              <a:gd name="connsiteX8" fmla="*/ 4354875 w 9338446"/>
              <a:gd name="connsiteY8" fmla="*/ 12025858 h 13715999"/>
              <a:gd name="connsiteX9" fmla="*/ 3413372 w 9338446"/>
              <a:gd name="connsiteY9" fmla="*/ 11718441 h 13715999"/>
              <a:gd name="connsiteX10" fmla="*/ 3222992 w 9338446"/>
              <a:gd name="connsiteY10" fmla="*/ 12347594 h 13715999"/>
              <a:gd name="connsiteX11" fmla="*/ 0 w 9338446"/>
              <a:gd name="connsiteY11" fmla="*/ 6798483 h 13715999"/>
              <a:gd name="connsiteX12" fmla="*/ 2628409 w 9338446"/>
              <a:gd name="connsiteY12" fmla="*/ 2435281 h 13715999"/>
              <a:gd name="connsiteX13" fmla="*/ 3271952 w 9338446"/>
              <a:gd name="connsiteY13" fmla="*/ 3318120 h 13715999"/>
              <a:gd name="connsiteX0" fmla="*/ 3269505 w 9338446"/>
              <a:gd name="connsiteY0" fmla="*/ 3326513 h 13715999"/>
              <a:gd name="connsiteX1" fmla="*/ 3683411 w 9338446"/>
              <a:gd name="connsiteY1" fmla="*/ 2201828 h 13715999"/>
              <a:gd name="connsiteX2" fmla="*/ 2904718 w 9338446"/>
              <a:gd name="connsiteY2" fmla="*/ 1964148 h 13715999"/>
              <a:gd name="connsiteX3" fmla="*/ 4011360 w 9338446"/>
              <a:gd name="connsiteY3" fmla="*/ 0 h 13715999"/>
              <a:gd name="connsiteX4" fmla="*/ 9338446 w 9338446"/>
              <a:gd name="connsiteY4" fmla="*/ 0 h 13715999"/>
              <a:gd name="connsiteX5" fmla="*/ 9338446 w 9338446"/>
              <a:gd name="connsiteY5" fmla="*/ 13715999 h 13715999"/>
              <a:gd name="connsiteX6" fmla="*/ 4026981 w 9338446"/>
              <a:gd name="connsiteY6" fmla="*/ 13704846 h 13715999"/>
              <a:gd name="connsiteX7" fmla="*/ 3481677 w 9338446"/>
              <a:gd name="connsiteY7" fmla="*/ 12752891 h 13715999"/>
              <a:gd name="connsiteX8" fmla="*/ 4354875 w 9338446"/>
              <a:gd name="connsiteY8" fmla="*/ 12025858 h 13715999"/>
              <a:gd name="connsiteX9" fmla="*/ 3413372 w 9338446"/>
              <a:gd name="connsiteY9" fmla="*/ 11718441 h 13715999"/>
              <a:gd name="connsiteX10" fmla="*/ 3222992 w 9338446"/>
              <a:gd name="connsiteY10" fmla="*/ 12347594 h 13715999"/>
              <a:gd name="connsiteX11" fmla="*/ 0 w 9338446"/>
              <a:gd name="connsiteY11" fmla="*/ 6798483 h 13715999"/>
              <a:gd name="connsiteX12" fmla="*/ 2580282 w 9338446"/>
              <a:gd name="connsiteY12" fmla="*/ 2403197 h 13715999"/>
              <a:gd name="connsiteX13" fmla="*/ 3271952 w 9338446"/>
              <a:gd name="connsiteY13" fmla="*/ 3318120 h 13715999"/>
              <a:gd name="connsiteX0" fmla="*/ 3269505 w 9338446"/>
              <a:gd name="connsiteY0" fmla="*/ 3326513 h 13715999"/>
              <a:gd name="connsiteX1" fmla="*/ 3683411 w 9338446"/>
              <a:gd name="connsiteY1" fmla="*/ 2201828 h 13715999"/>
              <a:gd name="connsiteX2" fmla="*/ 2904718 w 9338446"/>
              <a:gd name="connsiteY2" fmla="*/ 1964148 h 13715999"/>
              <a:gd name="connsiteX3" fmla="*/ 4011360 w 9338446"/>
              <a:gd name="connsiteY3" fmla="*/ 0 h 13715999"/>
              <a:gd name="connsiteX4" fmla="*/ 9338446 w 9338446"/>
              <a:gd name="connsiteY4" fmla="*/ 0 h 13715999"/>
              <a:gd name="connsiteX5" fmla="*/ 9338446 w 9338446"/>
              <a:gd name="connsiteY5" fmla="*/ 13715999 h 13715999"/>
              <a:gd name="connsiteX6" fmla="*/ 4026981 w 9338446"/>
              <a:gd name="connsiteY6" fmla="*/ 13704846 h 13715999"/>
              <a:gd name="connsiteX7" fmla="*/ 3481677 w 9338446"/>
              <a:gd name="connsiteY7" fmla="*/ 12752891 h 13715999"/>
              <a:gd name="connsiteX8" fmla="*/ 4354875 w 9338446"/>
              <a:gd name="connsiteY8" fmla="*/ 12025858 h 13715999"/>
              <a:gd name="connsiteX9" fmla="*/ 3413372 w 9338446"/>
              <a:gd name="connsiteY9" fmla="*/ 11718441 h 13715999"/>
              <a:gd name="connsiteX10" fmla="*/ 3190908 w 9338446"/>
              <a:gd name="connsiteY10" fmla="*/ 12411762 h 13715999"/>
              <a:gd name="connsiteX11" fmla="*/ 0 w 9338446"/>
              <a:gd name="connsiteY11" fmla="*/ 6798483 h 13715999"/>
              <a:gd name="connsiteX12" fmla="*/ 2580282 w 9338446"/>
              <a:gd name="connsiteY12" fmla="*/ 2403197 h 13715999"/>
              <a:gd name="connsiteX13" fmla="*/ 3271952 w 9338446"/>
              <a:gd name="connsiteY13" fmla="*/ 3318120 h 13715999"/>
              <a:gd name="connsiteX0" fmla="*/ 3365758 w 9434699"/>
              <a:gd name="connsiteY0" fmla="*/ 3326513 h 13715999"/>
              <a:gd name="connsiteX1" fmla="*/ 3779664 w 9434699"/>
              <a:gd name="connsiteY1" fmla="*/ 2201828 h 13715999"/>
              <a:gd name="connsiteX2" fmla="*/ 3000971 w 9434699"/>
              <a:gd name="connsiteY2" fmla="*/ 196414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676535 w 9434699"/>
              <a:gd name="connsiteY12" fmla="*/ 2403197 h 13715999"/>
              <a:gd name="connsiteX13" fmla="*/ 3368205 w 9434699"/>
              <a:gd name="connsiteY13" fmla="*/ 3318120 h 13715999"/>
              <a:gd name="connsiteX0" fmla="*/ 3365758 w 9434699"/>
              <a:gd name="connsiteY0" fmla="*/ 3326513 h 13715999"/>
              <a:gd name="connsiteX1" fmla="*/ 3779664 w 9434699"/>
              <a:gd name="connsiteY1" fmla="*/ 2201828 h 13715999"/>
              <a:gd name="connsiteX2" fmla="*/ 3000971 w 9434699"/>
              <a:gd name="connsiteY2" fmla="*/ 196414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68205 w 9434699"/>
              <a:gd name="connsiteY13" fmla="*/ 3318120 h 13715999"/>
              <a:gd name="connsiteX0" fmla="*/ 3365758 w 9434699"/>
              <a:gd name="connsiteY0" fmla="*/ 3326513 h 13715999"/>
              <a:gd name="connsiteX1" fmla="*/ 3779664 w 9434699"/>
              <a:gd name="connsiteY1" fmla="*/ 2201828 h 13715999"/>
              <a:gd name="connsiteX2" fmla="*/ 3000971 w 9434699"/>
              <a:gd name="connsiteY2" fmla="*/ 196414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58045 w 9434699"/>
              <a:gd name="connsiteY13" fmla="*/ 3267320 h 13715999"/>
              <a:gd name="connsiteX0" fmla="*/ 3365758 w 9434699"/>
              <a:gd name="connsiteY0" fmla="*/ 3326513 h 13715999"/>
              <a:gd name="connsiteX1" fmla="*/ 3739024 w 9434699"/>
              <a:gd name="connsiteY1" fmla="*/ 2211988 h 13715999"/>
              <a:gd name="connsiteX2" fmla="*/ 3000971 w 9434699"/>
              <a:gd name="connsiteY2" fmla="*/ 196414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58045 w 9434699"/>
              <a:gd name="connsiteY13" fmla="*/ 3267320 h 13715999"/>
              <a:gd name="connsiteX0" fmla="*/ 3365758 w 9434699"/>
              <a:gd name="connsiteY0" fmla="*/ 3326513 h 13715999"/>
              <a:gd name="connsiteX1" fmla="*/ 3739024 w 9434699"/>
              <a:gd name="connsiteY1" fmla="*/ 2211988 h 13715999"/>
              <a:gd name="connsiteX2" fmla="*/ 3000971 w 9434699"/>
              <a:gd name="connsiteY2" fmla="*/ 199462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58045 w 9434699"/>
              <a:gd name="connsiteY13" fmla="*/ 3267320 h 13715999"/>
              <a:gd name="connsiteX0" fmla="*/ 3365758 w 9434699"/>
              <a:gd name="connsiteY0" fmla="*/ 3326513 h 13715999"/>
              <a:gd name="connsiteX1" fmla="*/ 3739024 w 9434699"/>
              <a:gd name="connsiteY1" fmla="*/ 2211988 h 13715999"/>
              <a:gd name="connsiteX2" fmla="*/ 2950171 w 9434699"/>
              <a:gd name="connsiteY2" fmla="*/ 200478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58045 w 9434699"/>
              <a:gd name="connsiteY13" fmla="*/ 3267320 h 13715999"/>
              <a:gd name="connsiteX0" fmla="*/ 3365758 w 9434699"/>
              <a:gd name="connsiteY0" fmla="*/ 3326513 h 13715999"/>
              <a:gd name="connsiteX1" fmla="*/ 3739024 w 9434699"/>
              <a:gd name="connsiteY1" fmla="*/ 2211988 h 13715999"/>
              <a:gd name="connsiteX2" fmla="*/ 2970491 w 9434699"/>
              <a:gd name="connsiteY2" fmla="*/ 198446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58045 w 9434699"/>
              <a:gd name="connsiteY13" fmla="*/ 3267320 h 13715999"/>
              <a:gd name="connsiteX0" fmla="*/ 3365758 w 9434699"/>
              <a:gd name="connsiteY0" fmla="*/ 3326513 h 13715999"/>
              <a:gd name="connsiteX1" fmla="*/ 3820047 w 9434699"/>
              <a:gd name="connsiteY1" fmla="*/ 2211988 h 13715999"/>
              <a:gd name="connsiteX2" fmla="*/ 2970491 w 9434699"/>
              <a:gd name="connsiteY2" fmla="*/ 1984468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58045 w 9434699"/>
              <a:gd name="connsiteY13" fmla="*/ 3267320 h 13715999"/>
              <a:gd name="connsiteX0" fmla="*/ 3365758 w 9434699"/>
              <a:gd name="connsiteY0" fmla="*/ 3326513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358045 w 9434699"/>
              <a:gd name="connsiteY13" fmla="*/ 3267320 h 13715999"/>
              <a:gd name="connsiteX0" fmla="*/ 3365758 w 9434699"/>
              <a:gd name="connsiteY0" fmla="*/ 3326513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439068 w 9434699"/>
              <a:gd name="connsiteY13" fmla="*/ 3336768 h 13715999"/>
              <a:gd name="connsiteX0" fmla="*/ 3365758 w 9434699"/>
              <a:gd name="connsiteY0" fmla="*/ 3326513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404344 w 9434699"/>
              <a:gd name="connsiteY13" fmla="*/ 3325193 h 13715999"/>
              <a:gd name="connsiteX0" fmla="*/ 3365758 w 9434699"/>
              <a:gd name="connsiteY0" fmla="*/ 3326513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2408921 w 9434699"/>
              <a:gd name="connsiteY13" fmla="*/ 2977952 h 13715999"/>
              <a:gd name="connsiteX0" fmla="*/ 3365758 w 9434699"/>
              <a:gd name="connsiteY0" fmla="*/ 3326513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287161 w 9434699"/>
              <a:gd name="connsiteY10" fmla="*/ 12411762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09625 w 9434699"/>
              <a:gd name="connsiteY9" fmla="*/ 11718441 h 13715999"/>
              <a:gd name="connsiteX10" fmla="*/ 3335288 w 9434699"/>
              <a:gd name="connsiteY10" fmla="*/ 12491973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451128 w 9434699"/>
              <a:gd name="connsiteY8" fmla="*/ 12025858 h 13715999"/>
              <a:gd name="connsiteX9" fmla="*/ 3573633 w 9434699"/>
              <a:gd name="connsiteY9" fmla="*/ 11691009 h 13715999"/>
              <a:gd name="connsiteX10" fmla="*/ 3335288 w 9434699"/>
              <a:gd name="connsiteY10" fmla="*/ 12491973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51712 w 9434699"/>
              <a:gd name="connsiteY8" fmla="*/ 12035002 h 13715999"/>
              <a:gd name="connsiteX9" fmla="*/ 3573633 w 9434699"/>
              <a:gd name="connsiteY9" fmla="*/ 11691009 h 13715999"/>
              <a:gd name="connsiteX10" fmla="*/ 3335288 w 9434699"/>
              <a:gd name="connsiteY10" fmla="*/ 12491973 h 13715999"/>
              <a:gd name="connsiteX11" fmla="*/ 0 w 9434699"/>
              <a:gd name="connsiteY11" fmla="*/ 6846610 h 13715999"/>
              <a:gd name="connsiteX12" fmla="*/ 2717175 w 9434699"/>
              <a:gd name="connsiteY12" fmla="*/ 2393037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51712 w 9434699"/>
              <a:gd name="connsiteY8" fmla="*/ 12035002 h 13715999"/>
              <a:gd name="connsiteX9" fmla="*/ 3573633 w 9434699"/>
              <a:gd name="connsiteY9" fmla="*/ 11691009 h 13715999"/>
              <a:gd name="connsiteX10" fmla="*/ 3335288 w 9434699"/>
              <a:gd name="connsiteY10" fmla="*/ 12491973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51712 w 9434699"/>
              <a:gd name="connsiteY8" fmla="*/ 12035002 h 13715999"/>
              <a:gd name="connsiteX9" fmla="*/ 3573633 w 9434699"/>
              <a:gd name="connsiteY9" fmla="*/ 11691009 h 13715999"/>
              <a:gd name="connsiteX10" fmla="*/ 3363280 w 9434699"/>
              <a:gd name="connsiteY10" fmla="*/ 12510634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51712 w 9434699"/>
              <a:gd name="connsiteY8" fmla="*/ 12035002 h 13715999"/>
              <a:gd name="connsiteX9" fmla="*/ 3582964 w 9434699"/>
              <a:gd name="connsiteY9" fmla="*/ 11719001 h 13715999"/>
              <a:gd name="connsiteX10" fmla="*/ 3363280 w 9434699"/>
              <a:gd name="connsiteY10" fmla="*/ 12510634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51712 w 9434699"/>
              <a:gd name="connsiteY8" fmla="*/ 12035002 h 13715999"/>
              <a:gd name="connsiteX9" fmla="*/ 3582964 w 9434699"/>
              <a:gd name="connsiteY9" fmla="*/ 11719001 h 13715999"/>
              <a:gd name="connsiteX10" fmla="*/ 3353949 w 9434699"/>
              <a:gd name="connsiteY10" fmla="*/ 12473312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51712 w 9434699"/>
              <a:gd name="connsiteY8" fmla="*/ 12035002 h 13715999"/>
              <a:gd name="connsiteX9" fmla="*/ 3545642 w 9434699"/>
              <a:gd name="connsiteY9" fmla="*/ 11728332 h 13715999"/>
              <a:gd name="connsiteX10" fmla="*/ 3353949 w 9434699"/>
              <a:gd name="connsiteY10" fmla="*/ 12473312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05059 w 9434699"/>
              <a:gd name="connsiteY8" fmla="*/ 12044333 h 13715999"/>
              <a:gd name="connsiteX9" fmla="*/ 3545642 w 9434699"/>
              <a:gd name="connsiteY9" fmla="*/ 11728332 h 13715999"/>
              <a:gd name="connsiteX10" fmla="*/ 3353949 w 9434699"/>
              <a:gd name="connsiteY10" fmla="*/ 12473312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14390 w 9434699"/>
              <a:gd name="connsiteY8" fmla="*/ 12016341 h 13715999"/>
              <a:gd name="connsiteX9" fmla="*/ 3545642 w 9434699"/>
              <a:gd name="connsiteY9" fmla="*/ 11728332 h 13715999"/>
              <a:gd name="connsiteX10" fmla="*/ 3353949 w 9434699"/>
              <a:gd name="connsiteY10" fmla="*/ 12473312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45642 w 9434699"/>
              <a:gd name="connsiteY9" fmla="*/ 11728332 h 13715999"/>
              <a:gd name="connsiteX10" fmla="*/ 3353949 w 9434699"/>
              <a:gd name="connsiteY10" fmla="*/ 12473312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45642 w 9434699"/>
              <a:gd name="connsiteY9" fmla="*/ 11700341 h 13715999"/>
              <a:gd name="connsiteX10" fmla="*/ 3353949 w 9434699"/>
              <a:gd name="connsiteY10" fmla="*/ 12473312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76464 w 9434699"/>
              <a:gd name="connsiteY9" fmla="*/ 11720889 h 13715999"/>
              <a:gd name="connsiteX10" fmla="*/ 3353949 w 9434699"/>
              <a:gd name="connsiteY10" fmla="*/ 12473312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76464 w 9434699"/>
              <a:gd name="connsiteY9" fmla="*/ 11720889 h 13715999"/>
              <a:gd name="connsiteX10" fmla="*/ 3374497 w 9434699"/>
              <a:gd name="connsiteY10" fmla="*/ 12504135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76464 w 9434699"/>
              <a:gd name="connsiteY9" fmla="*/ 11720889 h 13715999"/>
              <a:gd name="connsiteX10" fmla="*/ 3343501 w 9434699"/>
              <a:gd name="connsiteY10" fmla="*/ 12480888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76464 w 9434699"/>
              <a:gd name="connsiteY9" fmla="*/ 11736387 h 13715999"/>
              <a:gd name="connsiteX10" fmla="*/ 3343501 w 9434699"/>
              <a:gd name="connsiteY10" fmla="*/ 12480888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76464 w 9434699"/>
              <a:gd name="connsiteY9" fmla="*/ 11736387 h 13715999"/>
              <a:gd name="connsiteX10" fmla="*/ 3366748 w 9434699"/>
              <a:gd name="connsiteY10" fmla="*/ 12504136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53217 w 9434699"/>
              <a:gd name="connsiteY9" fmla="*/ 11728638 h 13715999"/>
              <a:gd name="connsiteX10" fmla="*/ 3366748 w 9434699"/>
              <a:gd name="connsiteY10" fmla="*/ 12504136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  <a:gd name="connsiteX0" fmla="*/ 3415185 w 9434699"/>
              <a:gd name="connsiteY0" fmla="*/ 3342988 h 13715999"/>
              <a:gd name="connsiteX1" fmla="*/ 3820047 w 9434699"/>
              <a:gd name="connsiteY1" fmla="*/ 2211988 h 13715999"/>
              <a:gd name="connsiteX2" fmla="*/ 3005215 w 9434699"/>
              <a:gd name="connsiteY2" fmla="*/ 1938169 h 13715999"/>
              <a:gd name="connsiteX3" fmla="*/ 4107613 w 9434699"/>
              <a:gd name="connsiteY3" fmla="*/ 0 h 13715999"/>
              <a:gd name="connsiteX4" fmla="*/ 9434699 w 9434699"/>
              <a:gd name="connsiteY4" fmla="*/ 0 h 13715999"/>
              <a:gd name="connsiteX5" fmla="*/ 9434699 w 9434699"/>
              <a:gd name="connsiteY5" fmla="*/ 13715999 h 13715999"/>
              <a:gd name="connsiteX6" fmla="*/ 4123234 w 9434699"/>
              <a:gd name="connsiteY6" fmla="*/ 13704846 h 13715999"/>
              <a:gd name="connsiteX7" fmla="*/ 3577930 w 9434699"/>
              <a:gd name="connsiteY7" fmla="*/ 12752891 h 13715999"/>
              <a:gd name="connsiteX8" fmla="*/ 4542382 w 9434699"/>
              <a:gd name="connsiteY8" fmla="*/ 12035002 h 13715999"/>
              <a:gd name="connsiteX9" fmla="*/ 3553217 w 9434699"/>
              <a:gd name="connsiteY9" fmla="*/ 11728638 h 13715999"/>
              <a:gd name="connsiteX10" fmla="*/ 3351250 w 9434699"/>
              <a:gd name="connsiteY10" fmla="*/ 12480888 h 13715999"/>
              <a:gd name="connsiteX11" fmla="*/ 0 w 9434699"/>
              <a:gd name="connsiteY11" fmla="*/ 6846610 h 13715999"/>
              <a:gd name="connsiteX12" fmla="*/ 2745167 w 9434699"/>
              <a:gd name="connsiteY12" fmla="*/ 2374376 h 13715999"/>
              <a:gd name="connsiteX13" fmla="*/ 3427493 w 9434699"/>
              <a:gd name="connsiteY13" fmla="*/ 3336767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34699" h="13715999">
                <a:moveTo>
                  <a:pt x="3415185" y="3342988"/>
                </a:moveTo>
                <a:lnTo>
                  <a:pt x="3820047" y="2211988"/>
                </a:lnTo>
                <a:lnTo>
                  <a:pt x="3005215" y="1938169"/>
                </a:lnTo>
                <a:lnTo>
                  <a:pt x="4107613" y="0"/>
                </a:lnTo>
                <a:lnTo>
                  <a:pt x="9434699" y="0"/>
                </a:lnTo>
                <a:lnTo>
                  <a:pt x="9434699" y="13715999"/>
                </a:lnTo>
                <a:lnTo>
                  <a:pt x="4123234" y="13704846"/>
                </a:lnTo>
                <a:lnTo>
                  <a:pt x="3577930" y="12752891"/>
                </a:lnTo>
                <a:lnTo>
                  <a:pt x="4542382" y="12035002"/>
                </a:lnTo>
                <a:lnTo>
                  <a:pt x="3553217" y="11728638"/>
                </a:lnTo>
                <a:lnTo>
                  <a:pt x="3351250" y="12480888"/>
                </a:lnTo>
                <a:lnTo>
                  <a:pt x="0" y="6846610"/>
                </a:lnTo>
                <a:lnTo>
                  <a:pt x="2745167" y="2374376"/>
                </a:lnTo>
                <a:lnTo>
                  <a:pt x="3427493" y="3336767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3" y="5733256"/>
            <a:ext cx="878457" cy="6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3C4DB-290D-4DD8-AA6C-283A6A52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6428FB-ABD2-4825-BF3D-3833FFED7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49BB94-14BD-4C6F-B69F-999B75238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711052-A3A8-4777-9A60-0DD6834D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E58-F01B-4FDA-AC0B-F57331D8E9D9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B90F48-C2EF-49C4-A013-75560132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A7A6B8-8FD5-4F3F-8C9B-469B1AC5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72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713100-339C-437B-BF17-74C859C8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A9864C-8A19-4289-9330-883886A6F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9C081A-9FFE-4779-A6F7-7E9707DC6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9558615-1251-4B8A-87CE-8FF98BDD1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369F26-D71F-4DF7-A5EC-17F7D9533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7C5CECD-7B55-4EB7-99CE-78C5DB80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5DF9-0D2D-4A3D-A1CE-835C178D9048}" type="datetime1">
              <a:rPr lang="pl-PL" smtClean="0"/>
              <a:t>15.02.2022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56B32A3-6666-4D26-88A2-E03268E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E7AC40F-383A-42A3-833E-6363C7FC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35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B45D38-C3B1-45E4-B74A-639929C5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80A103-1699-4766-98F9-34A0AFEC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8C2E-67D7-4FA5-8E09-8EBB07D72366}" type="datetime1">
              <a:rPr lang="pl-PL" smtClean="0"/>
              <a:t>15.02.2022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71F9C16-FFDC-41CB-BF91-70628492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983F4F-E8BD-4B16-8360-93294230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5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A481C0-2199-4EFE-91D8-6DD79BCE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A18F-D4F0-4CBD-86C2-46A171965E15}" type="datetime1">
              <a:rPr lang="pl-PL" smtClean="0"/>
              <a:t>15.02.2022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9C00E3C-EA27-4974-AF38-9DC9288F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642316-2933-4693-9005-B6D3EBBA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85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AE74E2-3EC2-4472-AF20-C98C7B10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C11689-FD50-444C-A705-D607F886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4D2ECC-79D8-47F4-8835-38A6904CF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D17355-CC37-4902-8F0B-CDF9FE44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09FA-9017-402A-B33D-0A484476320E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3E3A60-C961-488F-A432-7050EF34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E9F66D-C8C1-43D2-AC3A-E75F86FB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07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F2E30-635A-4598-81AC-168341EA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00573C-F56C-4A21-B30D-0DBC991D3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EED8A8-2F45-403A-9824-82509CAF1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63C01C-7222-4EC3-B5E6-BBA290FD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AC07-15CB-4006-A92D-25D16F41388A}" type="datetime1">
              <a:rPr lang="pl-PL" smtClean="0"/>
              <a:t>15.02.2022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3A48B1-4B3C-4EBB-9404-9F3073CE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3396DD-9F8F-4788-95FF-8EE236A0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42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5889ABA-B6E7-4BAF-B94B-AAEB2FCD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0D38E9-F8C2-42CD-9263-CB054072F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00FB2C-CB2A-4870-B104-A7F7E6CA5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85E1-DA3B-4F13-AD27-00F68CCCB366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088A36-E88D-4285-B7D5-660C5EC26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56B36B-70C0-4069-ABEE-BA6ADB0FB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9EC93-B89B-4BD9-82F3-133C10F85D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56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2" y="6356352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64159-4D4C-4EA7-A030-6AB185E09218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2" y="6356352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56A8-AABB-4463-98DB-E9F0368D5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3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defTabSz="646197" rtl="0" eaLnBrk="1" latinLnBrk="0" hangingPunct="1">
        <a:spcBef>
          <a:spcPct val="0"/>
        </a:spcBef>
        <a:buNone/>
        <a:defRPr sz="3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324" indent="-242324" algn="l" defTabSz="646197" rtl="0" eaLnBrk="1" latinLnBrk="0" hangingPunct="1">
        <a:spcBef>
          <a:spcPct val="20000"/>
        </a:spcBef>
        <a:buFont typeface="Arial" pitchFamily="34" charset="0"/>
        <a:buChar char="•"/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25035" indent="-201938" algn="l" defTabSz="646197" rtl="0" eaLnBrk="1" latinLnBrk="0" hangingPunct="1">
        <a:spcBef>
          <a:spcPct val="20000"/>
        </a:spcBef>
        <a:buFont typeface="Arial" pitchFamily="34" charset="0"/>
        <a:buChar char="–"/>
        <a:defRPr sz="1979" kern="1200">
          <a:solidFill>
            <a:schemeClr val="tx1"/>
          </a:solidFill>
          <a:latin typeface="+mn-lt"/>
          <a:ea typeface="+mn-ea"/>
          <a:cs typeface="+mn-cs"/>
        </a:defRPr>
      </a:lvl2pPr>
      <a:lvl3pPr marL="807746" indent="-161549" algn="l" defTabSz="646197" rtl="0" eaLnBrk="1" latinLnBrk="0" hangingPunct="1">
        <a:spcBef>
          <a:spcPct val="20000"/>
        </a:spcBef>
        <a:buFont typeface="Arial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130845" indent="-161549" algn="l" defTabSz="646197" rtl="0" eaLnBrk="1" latinLnBrk="0" hangingPunct="1">
        <a:spcBef>
          <a:spcPct val="20000"/>
        </a:spcBef>
        <a:buFont typeface="Arial" pitchFamily="34" charset="0"/>
        <a:buChar char="–"/>
        <a:defRPr sz="1413" kern="1200">
          <a:solidFill>
            <a:schemeClr val="tx1"/>
          </a:solidFill>
          <a:latin typeface="+mn-lt"/>
          <a:ea typeface="+mn-ea"/>
          <a:cs typeface="+mn-cs"/>
        </a:defRPr>
      </a:lvl4pPr>
      <a:lvl5pPr marL="1453942" indent="-161549" algn="l" defTabSz="646197" rtl="0" eaLnBrk="1" latinLnBrk="0" hangingPunct="1">
        <a:spcBef>
          <a:spcPct val="20000"/>
        </a:spcBef>
        <a:buFont typeface="Arial" pitchFamily="34" charset="0"/>
        <a:buChar char="»"/>
        <a:defRPr sz="1413" kern="1200">
          <a:solidFill>
            <a:schemeClr val="tx1"/>
          </a:solidFill>
          <a:latin typeface="+mn-lt"/>
          <a:ea typeface="+mn-ea"/>
          <a:cs typeface="+mn-cs"/>
        </a:defRPr>
      </a:lvl5pPr>
      <a:lvl6pPr marL="1777042" indent="-161549" algn="l" defTabSz="646197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6pPr>
      <a:lvl7pPr marL="2100139" indent="-161549" algn="l" defTabSz="646197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7pPr>
      <a:lvl8pPr marL="2423237" indent="-161549" algn="l" defTabSz="646197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8pPr>
      <a:lvl9pPr marL="2746336" indent="-161549" algn="l" defTabSz="646197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098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197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295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392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492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591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688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787" algn="l" defTabSz="646197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1D89-2364-4850-B175-3EA62DF7D5A6}" type="datetime1">
              <a:rPr lang="pl-PL" smtClean="0"/>
              <a:t>15.02.2022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55A2-ECF8-4EE0-8F3D-62EE404D56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7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hyperlink" Target="https://puesc.gov.pl/uslugi/rejestracja-firmy-i-dzialanie-w-jej-imieni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uesc.gov.pl/uslugi/strefa-klienta-kas" TargetMode="External"/><Relationship Id="rId5" Type="http://schemas.openxmlformats.org/officeDocument/2006/relationships/hyperlink" Target="https://puesc.gov.pl/uslugi" TargetMode="External"/><Relationship Id="rId4" Type="http://schemas.openxmlformats.org/officeDocument/2006/relationships/hyperlink" Target="https://puesc.gov.pl/puesc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hyperlink" Target="https://puesc.gov.pl/uslugi/rejestracja-firmy-i-dzialanie-w-jej-imieni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uesc.gov.pl/uslugi/strefa-klienta-kas" TargetMode="External"/><Relationship Id="rId5" Type="http://schemas.openxmlformats.org/officeDocument/2006/relationships/hyperlink" Target="https://puesc.gov.pl/uslugi" TargetMode="External"/><Relationship Id="rId4" Type="http://schemas.openxmlformats.org/officeDocument/2006/relationships/hyperlink" Target="https://puesc.gov.pl/puesc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hyperlink" Target="https://puesc.gov.pl/uslugi/rejestracja-firmy-i-dzialanie-w-jej-imieni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uesc.gov.pl/uslugi/strefa-klienta-kas" TargetMode="External"/><Relationship Id="rId5" Type="http://schemas.openxmlformats.org/officeDocument/2006/relationships/hyperlink" Target="https://puesc.gov.pl/uslugi" TargetMode="External"/><Relationship Id="rId4" Type="http://schemas.openxmlformats.org/officeDocument/2006/relationships/hyperlink" Target="https://puesc.gov.pl/pues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uesc.gov.pl/web/guest/uslugi/sposoby-potwierdzania-tozsamosci-osob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v.pl/web/gov/zaloz-profil-zaufan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entralna.rejestracja@mf.gov.p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hyperlink" Target="https://puesc.gov.pl/uslugi/formularze" TargetMode="External"/><Relationship Id="rId4" Type="http://schemas.openxmlformats.org/officeDocument/2006/relationships/hyperlink" Target="https://puesc.gov.pl/uslugi/crpa-uzyskaj-wpis-do-centralnego-rejestru-podmiotow-akcyzowych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odatki.gov.pl/akcyza/system-przemieszczania-oraz-nadzoru-wyrobow-akcyzowych/instrukcje/" TargetMode="External"/><Relationship Id="rId4" Type="http://schemas.openxmlformats.org/officeDocument/2006/relationships/hyperlink" Target="https://www.podatki.gov.pl/media/7584/instrukcja-dla-podmiot%C3%B3w-jako-u%C5%BCytkownik%C3%B3w-systemu-emcs-pl-2-przemieszczaj%C4%85cych-wyroby-na-edd-2022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uesc.gov.pl/uslugi/zloz-dokumenty-edd-dla-przemieszczenia-do-odbiorcow-zwolnionych" TargetMode="Externa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hyperlink" Target="https://puesc.gov.pl/uslugi/zloz-dokumenty-edd-dla-przemieszczenia-do-odbiorcow-zwolnionych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puesc@mf.gov.pl" TargetMode="Externa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puesc@mf.gov.p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5.jpeg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emf"/><Relationship Id="rId11" Type="http://schemas.openxmlformats.org/officeDocument/2006/relationships/image" Target="../media/image5.jpeg"/><Relationship Id="rId5" Type="http://schemas.openxmlformats.org/officeDocument/2006/relationships/image" Target="../media/image39.emf"/><Relationship Id="rId10" Type="http://schemas.openxmlformats.org/officeDocument/2006/relationships/image" Target="../media/image44.png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3.emf"/><Relationship Id="rId4" Type="http://schemas.openxmlformats.org/officeDocument/2006/relationships/image" Target="../media/image3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8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5.jpeg"/><Relationship Id="rId4" Type="http://schemas.openxmlformats.org/officeDocument/2006/relationships/image" Target="../media/image37.emf"/><Relationship Id="rId9" Type="http://schemas.openxmlformats.org/officeDocument/2006/relationships/image" Target="../media/image4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3.emf"/><Relationship Id="rId4" Type="http://schemas.openxmlformats.org/officeDocument/2006/relationships/image" Target="../media/image37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-4415" t="3585" r="4415" b="10976"/>
          <a:stretch/>
        </p:blipFill>
        <p:spPr bwMode="auto">
          <a:xfrm>
            <a:off x="8935755" y="5321958"/>
            <a:ext cx="2487514" cy="15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0" y="2142576"/>
            <a:ext cx="9976368" cy="2993973"/>
          </a:xfrm>
          <a:prstGeom prst="rect">
            <a:avLst/>
          </a:prstGeom>
          <a:solidFill>
            <a:srgbClr val="269BC9"/>
          </a:solidFill>
          <a:ln>
            <a:solidFill>
              <a:schemeClr val="accent1"/>
            </a:solidFill>
          </a:ln>
        </p:spPr>
        <p:txBody>
          <a:bodyPr wrap="square" lIns="99897" tIns="49949" rIns="99897" bIns="49949" rtlCol="0">
            <a:spAutoFit/>
          </a:bodyPr>
          <a:lstStyle/>
          <a:p>
            <a:pPr algn="ctr"/>
            <a:endParaRPr lang="pl-PL" sz="3600" b="1" dirty="0">
              <a:solidFill>
                <a:schemeClr val="bg1"/>
              </a:solidFill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Szkolenie: </a:t>
            </a: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E-DD i przemieszczanie wyrobów zwolnionych </a:t>
            </a: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w Systemie EMCS PL2</a:t>
            </a:r>
          </a:p>
          <a:p>
            <a:pPr marL="489074" defTabSz="998959"/>
            <a:endParaRPr lang="pl-PL" sz="2400" b="1" i="1" dirty="0">
              <a:solidFill>
                <a:prstClr val="white"/>
              </a:solidFill>
              <a:ea typeface="Roboto Condensed" panose="02000000000000000000" pitchFamily="2" charset="0"/>
            </a:endParaRPr>
          </a:p>
          <a:p>
            <a:pPr marL="489074" defTabSz="998959"/>
            <a:r>
              <a:rPr lang="pl-PL" sz="2000" b="1" i="1" dirty="0">
                <a:solidFill>
                  <a:prstClr val="white"/>
                </a:solidFill>
                <a:ea typeface="Roboto Condensed" panose="02000000000000000000" pitchFamily="2" charset="0"/>
              </a:rPr>
              <a:t>Kraków, 2022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60B8FE-484B-4573-B76F-EF0DC95E6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58" y="2239901"/>
            <a:ext cx="2198309" cy="1189099"/>
          </a:xfrm>
          <a:prstGeom prst="rect">
            <a:avLst/>
          </a:prstGeom>
        </p:spPr>
      </p:pic>
      <p:pic>
        <p:nvPicPr>
          <p:cNvPr id="205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9680A3A-5F01-45C5-A12F-C66484CB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79" y="611345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119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odtytuł 2"/>
          <p:cNvSpPr txBox="1">
            <a:spLocks/>
          </p:cNvSpPr>
          <p:nvPr/>
        </p:nvSpPr>
        <p:spPr>
          <a:xfrm>
            <a:off x="2299646" y="1485052"/>
            <a:ext cx="8053884" cy="3703592"/>
          </a:xfrm>
          <a:prstGeom prst="rect">
            <a:avLst/>
          </a:prstGeom>
        </p:spPr>
        <p:txBody>
          <a:bodyPr vert="horz" lIns="90108" tIns="45054" rIns="90108" bIns="45054" rtlCol="0">
            <a:noAutofit/>
          </a:bodyPr>
          <a:lstStyle/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41BE91-2761-43E5-B7BE-B94EFE4EB5E4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24D8ACB-4229-4DB6-8183-6CD6EE276FAF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B5B6E1CD-3E02-450E-B003-09426EC1B7C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 [ust. 6]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9AD5FA-21F0-4B51-AA7E-F11CDC98E6D9}"/>
              </a:ext>
            </a:extLst>
          </p:cNvPr>
          <p:cNvSpPr txBox="1"/>
          <p:nvPr/>
        </p:nvSpPr>
        <p:spPr>
          <a:xfrm>
            <a:off x="1524000" y="1303692"/>
            <a:ext cx="8627421" cy="40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endParaRPr lang="pl-PL" sz="1988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Zgodnie z przepisami ustawy o podatku akcyzowym</a:t>
            </a: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zgłoszenia rejestracyjnego </a:t>
            </a:r>
            <a:r>
              <a:rPr lang="pl-PL" sz="1988" b="1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musi dokonać</a:t>
            </a:r>
            <a:r>
              <a:rPr lang="pl-PL" sz="1988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457200"/>
            <a:endParaRPr lang="pl-PL" sz="1988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m.in. podmiot prowadzący działalność gospodarczą</a:t>
            </a: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zamierzający zużywać paliwo żeglugowe </a:t>
            </a: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zwolnione od akcyzy ze względu na przeznaczenie</a:t>
            </a: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- przed dniem wykonania pierwszej czynności </a:t>
            </a:r>
            <a:br>
              <a:rPr lang="pl-PL" sz="1988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z wykorzystaniem tych wyrobów.</a:t>
            </a:r>
          </a:p>
          <a:p>
            <a:pPr marL="315554" indent="-315554" algn="just" defTabSz="457200">
              <a:buFont typeface="Wingdings" panose="05000000000000000000" pitchFamily="2" charset="2"/>
              <a:buChar char="§"/>
            </a:pPr>
            <a:endParaRPr lang="pl-PL" sz="1988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/>
            <a:endParaRPr lang="pl-PL" sz="198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19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5CE49CD-8684-40CB-8CDF-5B1049CA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21" y="6068663"/>
            <a:ext cx="1873232" cy="7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760128"/>
      </p:ext>
    </p:extLst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A77801E0-5E02-408A-A5DE-CA4DB2386F8C}"/>
              </a:ext>
            </a:extLst>
          </p:cNvPr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Podtytuł 2">
            <a:extLst>
              <a:ext uri="{FF2B5EF4-FFF2-40B4-BE49-F238E27FC236}">
                <a16:creationId xmlns:a16="http://schemas.microsoft.com/office/drawing/2014/main" id="{CE37F92D-F0CF-4D62-82EF-B7642D570303}"/>
              </a:ext>
            </a:extLst>
          </p:cNvPr>
          <p:cNvSpPr txBox="1">
            <a:spLocks/>
          </p:cNvSpPr>
          <p:nvPr/>
        </p:nvSpPr>
        <p:spPr>
          <a:xfrm>
            <a:off x="2299646" y="1485052"/>
            <a:ext cx="8053884" cy="3703592"/>
          </a:xfrm>
          <a:prstGeom prst="rect">
            <a:avLst/>
          </a:prstGeom>
        </p:spPr>
        <p:txBody>
          <a:bodyPr vert="horz" lIns="90108" tIns="45054" rIns="90108" bIns="45054" rtlCol="0">
            <a:noAutofit/>
          </a:bodyPr>
          <a:lstStyle/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CA6CCDD1-76E7-4104-B541-1A3D6970FD48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718E3080-3D88-4B78-8B55-0E9EA4ABAA5C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8" name="Tytuł 1">
              <a:extLst>
                <a:ext uri="{FF2B5EF4-FFF2-40B4-BE49-F238E27FC236}">
                  <a16:creationId xmlns:a16="http://schemas.microsoft.com/office/drawing/2014/main" id="{5D354947-D0B4-457F-8E57-DF417C35EE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</a:t>
              </a:r>
            </a:p>
          </p:txBody>
        </p:sp>
      </p:grpSp>
      <p:pic>
        <p:nvPicPr>
          <p:cNvPr id="39" name="Obraz 38">
            <a:extLst>
              <a:ext uri="{FF2B5EF4-FFF2-40B4-BE49-F238E27FC236}">
                <a16:creationId xmlns:a16="http://schemas.microsoft.com/office/drawing/2014/main" id="{AD48AF89-2A8D-4931-9A31-4F9F93992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70" y="2319813"/>
            <a:ext cx="8341938" cy="401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ytuł 2">
            <a:extLst>
              <a:ext uri="{FF2B5EF4-FFF2-40B4-BE49-F238E27FC236}">
                <a16:creationId xmlns:a16="http://schemas.microsoft.com/office/drawing/2014/main" id="{0CDB5B0D-1B4F-4957-9211-E64011603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002561"/>
          </a:xfrm>
        </p:spPr>
        <p:txBody>
          <a:bodyPr>
            <a:normAutofit/>
          </a:bodyPr>
          <a:lstStyle/>
          <a:p>
            <a:r>
              <a:rPr lang="pl-PL" sz="2000" b="1" dirty="0"/>
              <a:t>Gdzie i jak prawidłowo zarejestrować siebie i firmę, </a:t>
            </a:r>
            <a:br>
              <a:rPr lang="pl-PL" sz="2000" b="1" dirty="0"/>
            </a:br>
            <a:r>
              <a:rPr lang="pl-PL" sz="2000" b="1" dirty="0"/>
              <a:t>aby nadal kupować paliwo żeglugowe zwolnione od akcyzy?</a:t>
            </a:r>
            <a:br>
              <a:rPr lang="pl-PL" sz="2000" b="1" dirty="0"/>
            </a:br>
            <a:r>
              <a:rPr lang="pl-PL" sz="2000" b="1" dirty="0"/>
              <a:t>Na platformie PUESC w ramach CRPA.</a:t>
            </a:r>
          </a:p>
        </p:txBody>
      </p:sp>
      <p:pic>
        <p:nvPicPr>
          <p:cNvPr id="4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CFAE1CC-CDCA-43A5-93FC-38EF68CE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50" y="6092981"/>
            <a:ext cx="1783742" cy="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703879"/>
      </p:ext>
    </p:extLst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odtytuł 2"/>
          <p:cNvSpPr txBox="1">
            <a:spLocks/>
          </p:cNvSpPr>
          <p:nvPr/>
        </p:nvSpPr>
        <p:spPr>
          <a:xfrm>
            <a:off x="2299646" y="1485052"/>
            <a:ext cx="8053884" cy="3703592"/>
          </a:xfrm>
          <a:prstGeom prst="rect">
            <a:avLst/>
          </a:prstGeom>
        </p:spPr>
        <p:txBody>
          <a:bodyPr vert="horz" lIns="90108" tIns="45054" rIns="90108" bIns="45054" rtlCol="0">
            <a:noAutofit/>
          </a:bodyPr>
          <a:lstStyle/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41BE91-2761-43E5-B7BE-B94EFE4EB5E4}"/>
              </a:ext>
            </a:extLst>
          </p:cNvPr>
          <p:cNvGrpSpPr/>
          <p:nvPr/>
        </p:nvGrpSpPr>
        <p:grpSpPr>
          <a:xfrm>
            <a:off x="1288610" y="239476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24D8ACB-4229-4DB6-8183-6CD6EE276FAF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B5B6E1CD-3E02-450E-B003-09426EC1B7C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</a:t>
              </a:r>
            </a:p>
          </p:txBody>
        </p:sp>
      </p:grpSp>
      <p:pic>
        <p:nvPicPr>
          <p:cNvPr id="717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DB70648-EE55-4A84-A339-61B3CFC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50" y="6092981"/>
            <a:ext cx="1783742" cy="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Obraz 1">
            <a:extLst>
              <a:ext uri="{FF2B5EF4-FFF2-40B4-BE49-F238E27FC236}">
                <a16:creationId xmlns:a16="http://schemas.microsoft.com/office/drawing/2014/main" id="{36F8C790-DAC2-4C29-AB00-823769E4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26" y="2812555"/>
            <a:ext cx="56959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82B90DE-7763-4C2F-8E33-55CBB00F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24" y="3516737"/>
            <a:ext cx="57626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2">
            <a:extLst>
              <a:ext uri="{FF2B5EF4-FFF2-40B4-BE49-F238E27FC236}">
                <a16:creationId xmlns:a16="http://schemas.microsoft.com/office/drawing/2014/main" id="{9B5E1319-67E8-4189-9537-8349CCEE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881" y="714816"/>
            <a:ext cx="1023315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celu upewnienia się, że są Państwo odpowiednio i kompletnie zarejestrowani w PUESC należy spełnić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łącznie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 poniższe warunki :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Powiązanie z firmą: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zalogowaniu do systemu PUESC: 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puesc.gov.pl 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prawym górnym rogu po lewej stronie od naszego imienia i nazwiska po rozwinięciu ‘’Wybierz powiązanie pierwsze’’ pojawi się firma którą reprezentujemy.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Jeżeli nie ma tam żadnego wpisu oznacza to, że nasze konto nie jest powiązane z naszą firmą i należy dokonać powiązania.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21122"/>
      </p:ext>
    </p:extLst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41BE91-2761-43E5-B7BE-B94EFE4EB5E4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24D8ACB-4229-4DB6-8183-6CD6EE276FAF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B5B6E1CD-3E02-450E-B003-09426EC1B7C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</a:t>
              </a:r>
            </a:p>
          </p:txBody>
        </p:sp>
      </p:grpSp>
      <p:pic>
        <p:nvPicPr>
          <p:cNvPr id="717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DB70648-EE55-4A84-A339-61B3CFC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50" y="6092981"/>
            <a:ext cx="1783742" cy="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D20E2F79-1077-46A0-A3EC-C706358C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7594"/>
            <a:ext cx="8829530" cy="23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Obraz 4">
            <a:extLst>
              <a:ext uri="{FF2B5EF4-FFF2-40B4-BE49-F238E27FC236}">
                <a16:creationId xmlns:a16="http://schemas.microsoft.com/office/drawing/2014/main" id="{1E2FCB7E-D3F4-4310-9156-BE2D6700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65" y="4510412"/>
            <a:ext cx="5350597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A9EA1C-7B58-4CB9-AAAB-E05CEBA3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947" y="3893791"/>
            <a:ext cx="1004934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5DA6BCC-BC4A-46C1-B478-725CB5A62B6C}"/>
              </a:ext>
            </a:extLst>
          </p:cNvPr>
          <p:cNvSpPr txBox="1"/>
          <p:nvPr/>
        </p:nvSpPr>
        <p:spPr>
          <a:xfrm>
            <a:off x="1434974" y="1042046"/>
            <a:ext cx="9233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Warunek: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gdy wybierzemy naszą firmę w powyższym oknie wybieramy ‘’Dane podmiotu’’ zjeżdżamy na sam dół strony i sprawdzamy czy w polu ‘’Uprawnienia do komunikacji z systemami’’ widnieje  ‘’EMCS PL2’’ 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87741"/>
      </p:ext>
    </p:extLst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41BE91-2761-43E5-B7BE-B94EFE4EB5E4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24D8ACB-4229-4DB6-8183-6CD6EE276FAF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B5B6E1CD-3E02-450E-B003-09426EC1B7C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</a:t>
              </a:r>
            </a:p>
          </p:txBody>
        </p:sp>
      </p:grpSp>
      <p:pic>
        <p:nvPicPr>
          <p:cNvPr id="717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DB70648-EE55-4A84-A339-61B3CFC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50" y="6092981"/>
            <a:ext cx="1783742" cy="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A9EA1C-7B58-4CB9-AAAB-E05CEBA3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947" y="3893791"/>
            <a:ext cx="1004934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CECA7AD-F741-49B3-B55D-6E0AD787C79C}"/>
              </a:ext>
            </a:extLst>
          </p:cNvPr>
          <p:cNvSpPr txBox="1"/>
          <p:nvPr/>
        </p:nvSpPr>
        <p:spPr>
          <a:xfrm>
            <a:off x="1480934" y="981978"/>
            <a:ext cx="9256475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Warunek: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wybieramy zakładkę ‘’SZCZEGÓŁOWE DANE PODMIOTU’’  z listy po prawej następnie zjeżdżamy w dół do zakładki ‘’Dane akcyzowe podmiotu’’ klikamy ją co powoduje jej rozwinięcie.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Obraz 5">
            <a:extLst>
              <a:ext uri="{FF2B5EF4-FFF2-40B4-BE49-F238E27FC236}">
                <a16:creationId xmlns:a16="http://schemas.microsoft.com/office/drawing/2014/main" id="{1B33AACE-745E-4E8E-95B0-93CAB06A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23" y="1631906"/>
            <a:ext cx="5463861" cy="34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E3DF96-BDE2-4062-BDEF-0A7552B5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083D4-AD10-4C8B-A527-6A56D0BB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B0D0346-E07C-4B2C-A59F-DC03F171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30" y="3974340"/>
            <a:ext cx="522102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61965"/>
      </p:ext>
    </p:extLst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41BE91-2761-43E5-B7BE-B94EFE4EB5E4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24D8ACB-4229-4DB6-8183-6CD6EE276FAF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B5B6E1CD-3E02-450E-B003-09426EC1B7C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</a:t>
              </a:r>
            </a:p>
          </p:txBody>
        </p:sp>
      </p:grpSp>
      <p:pic>
        <p:nvPicPr>
          <p:cNvPr id="717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DB70648-EE55-4A84-A339-61B3CFC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50" y="6092981"/>
            <a:ext cx="1783742" cy="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A9EA1C-7B58-4CB9-AAAB-E05CEBA3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947" y="3893791"/>
            <a:ext cx="1004934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CECA7AD-F741-49B3-B55D-6E0AD787C79C}"/>
              </a:ext>
            </a:extLst>
          </p:cNvPr>
          <p:cNvSpPr txBox="1"/>
          <p:nvPr/>
        </p:nvSpPr>
        <p:spPr>
          <a:xfrm>
            <a:off x="1652950" y="1011053"/>
            <a:ext cx="9256475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zakładce ‘’Status podmiotu akcyzowego:’’  widnieć powinno: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‘’PODMIOT ZUŻYWAJĄCY (ZUŻYWA WYROBY ZWOLNIONE OD AKCYZY, W TYM FINALNY NABYWCA GAZOWY, FINALNY NABYWCA WĘGLOWY ORAZ NABYWCA KOŃCOWY ENERGII)’’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3DF96-BDE2-4062-BDEF-0A7552B5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083D4-AD10-4C8B-A527-6A56D0BB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709B6C78-A8A6-4B08-BC8A-DC1BB324F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33" y="2117780"/>
            <a:ext cx="7360467" cy="43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5115"/>
      </p:ext>
    </p:extLst>
  </p:cSld>
  <p:clrMapOvr>
    <a:masterClrMapping/>
  </p:clrMapOvr>
  <p:transition spd="med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41BE91-2761-43E5-B7BE-B94EFE4EB5E4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24D8ACB-4229-4DB6-8183-6CD6EE276FAF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B5B6E1CD-3E02-450E-B003-09426EC1B7C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</a:t>
              </a:r>
            </a:p>
          </p:txBody>
        </p:sp>
      </p:grpSp>
      <p:pic>
        <p:nvPicPr>
          <p:cNvPr id="717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DB70648-EE55-4A84-A339-61B3CFC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50" y="6092981"/>
            <a:ext cx="1783742" cy="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A9EA1C-7B58-4CB9-AAAB-E05CEBA3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947" y="3893791"/>
            <a:ext cx="1004934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3DF96-BDE2-4062-BDEF-0A7552B5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083D4-AD10-4C8B-A527-6A56D0BB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93EF5BE-5DAE-40C1-9D8B-C6E94851F38F}"/>
              </a:ext>
            </a:extLst>
          </p:cNvPr>
          <p:cNvSpPr txBox="1"/>
          <p:nvPr/>
        </p:nvSpPr>
        <p:spPr>
          <a:xfrm>
            <a:off x="1524000" y="1091517"/>
            <a:ext cx="9144000" cy="187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Warunek: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zakładce szczegółowe dane podmiotu w sekcji ‘’Kanały komunikacji z systemami SISC ‘’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KANAŁU: e-mail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SYSTEM: EMCS PL2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 KANAŁU: (państwa adres email, do którego macie dostęp)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40D9759-20FA-4262-8799-C927A5065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72" y="2550754"/>
            <a:ext cx="5723255" cy="40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2452"/>
      </p:ext>
    </p:extLst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odtytuł 2"/>
          <p:cNvSpPr txBox="1">
            <a:spLocks/>
          </p:cNvSpPr>
          <p:nvPr/>
        </p:nvSpPr>
        <p:spPr>
          <a:xfrm>
            <a:off x="2299646" y="1485052"/>
            <a:ext cx="8053884" cy="3703592"/>
          </a:xfrm>
          <a:prstGeom prst="rect">
            <a:avLst/>
          </a:prstGeom>
        </p:spPr>
        <p:txBody>
          <a:bodyPr vert="horz" lIns="90108" tIns="45054" rIns="90108" bIns="45054" rtlCol="0">
            <a:noAutofit/>
          </a:bodyPr>
          <a:lstStyle/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 defTabSz="901121">
              <a:defRPr/>
            </a:pPr>
            <a:endParaRPr lang="pl-PL" sz="1577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741BE91-2761-43E5-B7BE-B94EFE4EB5E4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C24D8ACB-4229-4DB6-8183-6CD6EE276FAF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B5B6E1CD-3E02-450E-B003-09426EC1B7C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CRPA 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9AD5FA-21F0-4B51-AA7E-F11CDC98E6D9}"/>
              </a:ext>
            </a:extLst>
          </p:cNvPr>
          <p:cNvSpPr txBox="1"/>
          <p:nvPr/>
        </p:nvSpPr>
        <p:spPr>
          <a:xfrm>
            <a:off x="1524000" y="990774"/>
            <a:ext cx="8627421" cy="224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pl-PL" sz="2000" dirty="0"/>
              <a:t>REJESTRACJA na Platformie PUESC 2: </a:t>
            </a:r>
            <a:r>
              <a:rPr lang="pl-PL" sz="2000" dirty="0">
                <a:hlinkClick r:id="rId3" action="ppaction://hlinksldjump"/>
              </a:rPr>
              <a:t>www-2.puesc.gov.pl </a:t>
            </a:r>
            <a:endParaRPr lang="pl-PL" sz="2000" dirty="0"/>
          </a:p>
          <a:p>
            <a:pPr marL="457200" indent="-457200" algn="just" defTabSz="457200">
              <a:buAutoNum type="arabicParenR"/>
            </a:pPr>
            <a:r>
              <a:rPr lang="pl-PL" sz="2000" dirty="0"/>
              <a:t>Wybieramy - Załóż konto </a:t>
            </a:r>
          </a:p>
          <a:p>
            <a:pPr marL="457200" indent="-457200" algn="just" defTabSz="457200">
              <a:buAutoNum type="arabicParenR"/>
            </a:pPr>
            <a:r>
              <a:rPr lang="pl-PL" sz="2000" dirty="0"/>
              <a:t>Wybieramy – załóż konto bezpośrednio na PUESC lub jeżeli mamy profil zaufany wybieramy inne sposoby rejestracji.</a:t>
            </a:r>
          </a:p>
          <a:p>
            <a:pPr algn="just" defTabSz="457200"/>
            <a:r>
              <a:rPr lang="pl-PL" sz="2000" dirty="0"/>
              <a:t>Zakładanie konta bezpośrednio na PUESC:</a:t>
            </a:r>
          </a:p>
          <a:p>
            <a:pPr algn="just" defTabSz="457200"/>
            <a:endParaRPr lang="pl-PL" sz="1988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200"/>
            <a:endParaRPr lang="pl-PL" sz="1988" b="1" i="0" u="none" strike="noStrike" baseline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A72ECC-F270-4CCA-9259-4FBBFB0C0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602" y="2596253"/>
            <a:ext cx="7637900" cy="3772419"/>
          </a:xfrm>
          <a:prstGeom prst="rect">
            <a:avLst/>
          </a:prstGeom>
        </p:spPr>
      </p:pic>
      <p:pic>
        <p:nvPicPr>
          <p:cNvPr id="9218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9B94A434-72C4-49D9-B80A-4DCCB7A5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14" y="5867225"/>
            <a:ext cx="2114506" cy="8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925607"/>
      </p:ext>
    </p:extLst>
  </p:cSld>
  <p:clrMapOvr>
    <a:masterClrMapping/>
  </p:clrMapOvr>
  <p:transition spd="med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7BB19B-36E6-42FC-8D12-DFE0D842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77" y="2103281"/>
            <a:ext cx="9107786" cy="4297518"/>
          </a:xfrm>
          <a:prstGeom prst="rect">
            <a:avLst/>
          </a:prstGeom>
        </p:spPr>
      </p:pic>
      <p:pic>
        <p:nvPicPr>
          <p:cNvPr id="10242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88E8285-8A59-4A99-9EBB-3D11E52C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72" y="312581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DF64E26-6E75-43CE-82FE-BBC5E7217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70" y="285589"/>
            <a:ext cx="256464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36D8048-476B-4534-AE61-5571F08271E7}"/>
              </a:ext>
            </a:extLst>
          </p:cNvPr>
          <p:cNvSpPr txBox="1"/>
          <p:nvPr/>
        </p:nvSpPr>
        <p:spPr>
          <a:xfrm>
            <a:off x="1229009" y="1207931"/>
            <a:ext cx="9517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KROK 1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Przejdź do zakładania konta -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Załóż konto na PUESC.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Wybierz zakres uprawnień właściwy dla twoich spraw: Wybierz rozszerzony zakres uprawnień, to oznacza wskazanie </a:t>
            </a:r>
            <a:r>
              <a:rPr lang="pl-PL" sz="16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Chcę powiązać się z firmą, żeby wysyłać</a:t>
            </a:r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 e-DD.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                                        </a:t>
            </a:r>
          </a:p>
          <a:p>
            <a:r>
              <a:rPr lang="pl-PL" altLang="pl-PL" sz="1600" dirty="0">
                <a:solidFill>
                  <a:srgbClr val="50505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                                   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12065751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88E8285-8A59-4A99-9EBB-3D11E52C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72" y="312581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DF64E26-6E75-43CE-82FE-BBC5E7217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62" y="1353898"/>
            <a:ext cx="256464" cy="373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FC7EFA-58EA-4841-8B0B-06209A83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59" y="1540472"/>
            <a:ext cx="10972800" cy="895350"/>
          </a:xfrm>
        </p:spPr>
        <p:txBody>
          <a:bodyPr>
            <a:noAutofit/>
          </a:bodyPr>
          <a:lstStyle/>
          <a:p>
            <a:pPr algn="l"/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pl-PL" sz="1600" b="1" i="0" dirty="0">
                <a:solidFill>
                  <a:srgbClr val="505050"/>
                </a:solidFill>
                <a:effectLst/>
                <a:latin typeface="+mn-lt"/>
              </a:rPr>
              <a:t>Pamiętaj!</a:t>
            </a:r>
            <a:b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</a:br>
            <a: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  <a:t>Aby móc dokonywać </a:t>
            </a:r>
            <a:r>
              <a:rPr lang="pl-PL" sz="1600" b="1" i="0" dirty="0">
                <a:solidFill>
                  <a:srgbClr val="505050"/>
                </a:solidFill>
                <a:effectLst/>
                <a:latin typeface="+mn-lt"/>
              </a:rPr>
              <a:t>zmian danych</a:t>
            </a:r>
            <a: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  <a:t> firmy musisz nadać sobie Uprawnienie rozszerzone: </a:t>
            </a:r>
            <a:r>
              <a:rPr lang="pl-PL" sz="1600" b="1" i="0" dirty="0">
                <a:solidFill>
                  <a:srgbClr val="505050"/>
                </a:solidFill>
                <a:effectLst/>
                <a:latin typeface="+mn-lt"/>
              </a:rPr>
              <a:t>Aktualizacja danych podmiotu.</a:t>
            </a:r>
            <a:br>
              <a:rPr lang="pl-PL" sz="1600" b="1" i="0" dirty="0">
                <a:solidFill>
                  <a:srgbClr val="505050"/>
                </a:solidFill>
                <a:effectLst/>
                <a:latin typeface="+mn-lt"/>
              </a:rPr>
            </a:br>
            <a:b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</a:br>
            <a: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  <a:t>Z upoważnienia udzielonego pełnomocnikowi lub z oświadczenia złożonego przez pracodawcę dla pracownika musi jednoznacznie wynikać, że pełnomocnik/pracownik posiada uprawnienie rozszerzone „Aktualizacja danych podmiotu".</a:t>
            </a:r>
            <a:b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</a:br>
            <a:b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</a:br>
            <a: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  <a:t>Jeżeli jesteś właścicielem podmiotu tj. prowadzisz jednoosobową działalność gospodarczą lub jesteś uprawniony do samodzielnej reprezentacji podmiotu (na podstawie zapisów w KRS lub w umowie spółki cywilnej) </a:t>
            </a:r>
            <a:r>
              <a:rPr lang="pl-PL" sz="1600" b="0" i="0" dirty="0">
                <a:solidFill>
                  <a:srgbClr val="505050"/>
                </a:solidFill>
                <a:effectLst/>
                <a:highlight>
                  <a:srgbClr val="FFFF00"/>
                </a:highlight>
                <a:latin typeface="+mn-lt"/>
              </a:rPr>
              <a:t>nie musisz przedstawiać upoważnienia, zakres reprezentacji wskazujesz we wniosku</a:t>
            </a:r>
            <a: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  <a:t>.</a:t>
            </a:r>
            <a:br>
              <a:rPr lang="pl-PL" sz="1600" b="0" i="0" dirty="0">
                <a:solidFill>
                  <a:srgbClr val="505050"/>
                </a:solidFill>
                <a:effectLst/>
                <a:latin typeface="+mn-lt"/>
              </a:rPr>
            </a:b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 karcie Rejestracja osoby fizycznej: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  <a:t>Podaj następujące dane: Imię, Nazwisko, kraj (obywatelstwo domyślnie ustawione jest na: Polska, z możliwością zmiany), adres e-mail (na który otrzymasz link, którym potwierdzisz założenie konta), hasło.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</a:b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  <a:t>W przypadku osób podających inne obywatelstwo niż polskie należy podać obowiązkowo: numer identyfikacyjny (nadany w kraju pochodzenia), datę urodzenia, rodzaj dokumentu tożsamości oraz jego numer i serie.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</a:b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  <a:t>Możesz również podać numer PESEL, o ile go posiadasz.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                                                                                                                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  <a:t>Wybierz 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  <a:t>Dalej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+mn-lt"/>
                <a:cs typeface="Open Sans" panose="020B0606030504020204" pitchFamily="34" charset="0"/>
              </a:rPr>
              <a:t>, aby przejść do następnej karty.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86174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1660023" y="1543934"/>
            <a:ext cx="8620435" cy="4914351"/>
          </a:xfrm>
          <a:prstGeom prst="rect">
            <a:avLst/>
          </a:prstGeom>
        </p:spPr>
        <p:txBody>
          <a:bodyPr vert="horz" lIns="99897" tIns="49950" rIns="99897" bIns="49950" rtlCol="0">
            <a:noAutofit/>
          </a:bodyPr>
          <a:lstStyle/>
          <a:p>
            <a:pPr defTabSz="998982"/>
            <a:endParaRPr lang="pl-PL" sz="1710" dirty="0">
              <a:solidFill>
                <a:prstClr val="black">
                  <a:lumMod val="75000"/>
                  <a:lumOff val="25000"/>
                </a:prst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74758"/>
              </p:ext>
            </p:extLst>
          </p:nvPr>
        </p:nvGraphicFramePr>
        <p:xfrm>
          <a:off x="1720158" y="1052735"/>
          <a:ext cx="8594870" cy="430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286">
                <a:tc>
                  <a:txBody>
                    <a:bodyPr/>
                    <a:lstStyle/>
                    <a:p>
                      <a:pPr marL="0" marR="0" lvl="0" indent="0" algn="r" defTabSz="998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Od 10:00</a:t>
                      </a:r>
                      <a:endParaRPr lang="pl-PL" sz="1600" b="0" i="0" dirty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78191" marR="78191" marT="39095" marB="3909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B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98959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Nowe formy realizacji zakupu paliwa żeglugowego „bez akcyzy”</a:t>
                      </a:r>
                    </a:p>
                  </a:txBody>
                  <a:tcPr marL="78191" marR="78191" marT="39095" marB="3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23607"/>
                  </a:ext>
                </a:extLst>
              </a:tr>
              <a:tr h="2234709">
                <a:tc>
                  <a:txBody>
                    <a:bodyPr/>
                    <a:lstStyle/>
                    <a:p>
                      <a:pPr lvl="1" algn="l"/>
                      <a:endParaRPr lang="pl-PL" sz="1600" b="0" i="0" dirty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78191" marR="78191" marT="39095" marB="3909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sz="1600" b="1" i="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Podstawowe zagadnienia: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pl-PL" sz="1600" b="1" i="0" dirty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marL="285750" marR="0" lvl="0" indent="-285750" algn="l" defTabSz="998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i="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Zwolnienie od akcyzy</a:t>
                      </a:r>
                    </a:p>
                    <a:p>
                      <a:pPr marL="285750" marR="0" lvl="0" indent="-285750" algn="l" defTabSz="998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i="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Rejestracja dla celów akcyzy  - CRPA</a:t>
                      </a:r>
                    </a:p>
                    <a:p>
                      <a:pPr marL="285750" marR="0" lvl="0" indent="-285750" algn="l" defTabSz="998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i="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Powiązanie osoby z firmą</a:t>
                      </a:r>
                    </a:p>
                    <a:p>
                      <a:pPr marL="285750" marR="0" lvl="0" indent="-285750" algn="l" defTabSz="998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i="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Ustalenie kanału komunikacji z Systemem EMCS PL 2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pl-PL" sz="1600" b="0" i="0" dirty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marL="0" indent="0" algn="l" defTabSz="998959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l-PL" sz="1600" b="1" i="0" kern="120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Dostawy paliw żeglugowych i obowiązki odbiorcy:</a:t>
                      </a:r>
                    </a:p>
                    <a:p>
                      <a:pPr marL="0" indent="0" algn="l" defTabSz="998959" rtl="0" eaLnBrk="1" latinLnBrk="0" hangingPunct="1">
                        <a:buFont typeface="Wingdings" panose="05000000000000000000" pitchFamily="2" charset="2"/>
                        <a:buNone/>
                      </a:pPr>
                      <a:endParaRPr lang="pl-PL" sz="1600" b="1" i="0" kern="1200" dirty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marL="285750" marR="0" lvl="0" indent="-285750" algn="l" defTabSz="998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i="0" kern="120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E-DD, czyli elektroniczny dokument dostawy w Systemie EMCS PL2</a:t>
                      </a:r>
                    </a:p>
                    <a:p>
                      <a:pPr marL="285750" marR="0" lvl="0" indent="-285750" algn="l" defTabSz="998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i="0" kern="120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Potencjalne kary i podatek akcyzowy do zapłaty</a:t>
                      </a:r>
                    </a:p>
                    <a:p>
                      <a:pPr marL="285750" indent="-285750" algn="l" defTabSz="998959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600" b="0" i="0" kern="120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Kontrola UCS na etapie odbioru</a:t>
                      </a:r>
                    </a:p>
                    <a:p>
                      <a:pPr marL="285750" indent="-285750" algn="l" defTabSz="998959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600" b="0" i="0" kern="120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Raport odbioru</a:t>
                      </a:r>
                    </a:p>
                    <a:p>
                      <a:pPr marL="285750" indent="-285750" algn="l" defTabSz="998959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pl-PL" sz="1600" b="0" i="0" kern="120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Archiwizacja e-DD</a:t>
                      </a:r>
                    </a:p>
                    <a:p>
                      <a:pPr marL="0" indent="0" algn="l" defTabSz="998959" rtl="0" eaLnBrk="1" latinLnBrk="0" hangingPunct="1">
                        <a:buFont typeface="Wingdings" panose="05000000000000000000" pitchFamily="2" charset="2"/>
                        <a:buNone/>
                      </a:pPr>
                      <a:endParaRPr lang="pl-PL" sz="1600" b="0" i="0" kern="1200" dirty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sz="1600" b="1" i="0" dirty="0">
                          <a:solidFill>
                            <a:sysClr val="windowText" lastClr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Pytania i odpowiedzi</a:t>
                      </a:r>
                    </a:p>
                  </a:txBody>
                  <a:tcPr marL="78191" marR="78191" marT="39095" marB="39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C7A257E9-C895-4749-BB48-ECA78F709A39}"/>
              </a:ext>
            </a:extLst>
          </p:cNvPr>
          <p:cNvGrpSpPr/>
          <p:nvPr/>
        </p:nvGrpSpPr>
        <p:grpSpPr>
          <a:xfrm>
            <a:off x="1456399" y="445861"/>
            <a:ext cx="9279203" cy="400369"/>
            <a:chOff x="0" y="397869"/>
            <a:chExt cx="8280400" cy="357274"/>
          </a:xfrm>
          <a:solidFill>
            <a:srgbClr val="269BC9"/>
          </a:solidFill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7F6F29A9-4AD8-4883-9C3B-8E59FE445BFE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269BC9"/>
              </a:solidFill>
              <a:miter lim="800000"/>
              <a:headEnd/>
              <a:tailEnd/>
            </a:ln>
          </p:spPr>
          <p:txBody>
            <a:bodyPr vert="horz" wrap="square" lIns="70603" tIns="35302" rIns="70603" bIns="35302" numCol="1" anchor="t" anchorCtr="0" compatLnSpc="1">
              <a:prstTxWarp prst="textNoShape">
                <a:avLst/>
              </a:prstTxWarp>
            </a:bodyPr>
            <a:lstStyle/>
            <a:p>
              <a:pPr defTabSz="992092">
                <a:defRPr/>
              </a:pPr>
              <a:endParaRPr lang="pl-PL" sz="1088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7A6FD9ED-0682-43DC-8DDB-BE00339CFCB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269BC9"/>
              </a:solidFill>
            </a:ln>
          </p:spPr>
          <p:txBody>
            <a:bodyPr vert="horz" lIns="70603" tIns="35302" rIns="70603" bIns="35302" rtlCol="0" anchor="ctr">
              <a:noAutofit/>
            </a:bodyPr>
            <a:lstStyle/>
            <a:p>
              <a:pPr marL="48923" defTabSz="992092">
                <a:spcBef>
                  <a:spcPct val="0"/>
                </a:spcBef>
                <a:defRPr/>
              </a:pPr>
              <a:r>
                <a:rPr lang="pl-PL" sz="2017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Agenda</a:t>
              </a:r>
            </a:p>
          </p:txBody>
        </p:sp>
      </p:grpSp>
      <p:pic>
        <p:nvPicPr>
          <p:cNvPr id="4098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117B99A-8ABC-417C-9B63-F84874D7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689" y="5516789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533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363FC71-303E-4F50-AFBE-E84D8DD6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81" y="1420316"/>
            <a:ext cx="8057584" cy="4889949"/>
          </a:xfrm>
          <a:prstGeom prst="rect">
            <a:avLst/>
          </a:prstGeom>
        </p:spPr>
      </p:pic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09459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E07AA67-477E-4389-B770-1545ACE8A9AC}"/>
              </a:ext>
            </a:extLst>
          </p:cNvPr>
          <p:cNvSpPr txBox="1"/>
          <p:nvPr/>
        </p:nvSpPr>
        <p:spPr>
          <a:xfrm>
            <a:off x="1709595" y="1405456"/>
            <a:ext cx="97324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Na trzeciej karcie podaj adres do korespondencji oraz numer telefonu komórkowego.</a:t>
            </a:r>
            <a:b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endParaRPr lang="pl-PL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Podając adres znajdujący się w Polsce musisz wypełnić pola w kolejności Województwo, Powiat, Gmina, Miejscowość, Kod pocztowy, Poczta (pole nieobowiązkowe), Skrytka pocztowa (Pole nieobowiązkowe), Ulica (jeśli występuje w danej miejscowości), Numer domu, Numer lokalu (jeśli występuje).</a:t>
            </a:r>
            <a:b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endParaRPr lang="pl-PL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Numer telefonu powinien być podanie w formacie międzynarodowym np.: +48 12 123 456 789. Prefiks +48 jest dodany domyślnie, możesz go zastąpić dowolnym numerem kierunkowym.</a:t>
            </a:r>
            <a:b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endParaRPr lang="pl-PL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Możesz również podać adres </a:t>
            </a:r>
            <a:r>
              <a:rPr lang="pl-PL" b="0" i="0" dirty="0" err="1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ePUAP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 – jego podanie umożliwi przesyłanie korespondencji na daną skrytkę </a:t>
            </a:r>
            <a:r>
              <a:rPr lang="pl-PL" b="0" i="0" dirty="0" err="1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ePUAP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. Format danych to: /login/</a:t>
            </a:r>
            <a:r>
              <a:rPr lang="pl-PL" b="0" i="0" dirty="0" err="1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domyslna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 lub /login/skrytka. </a:t>
            </a:r>
          </a:p>
          <a:p>
            <a:pPr algn="l"/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 podaniu tych danych należy zaakceptować właściwą zgodę.</a:t>
            </a:r>
          </a:p>
          <a:p>
            <a:pPr algn="l"/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                                                                               </a:t>
            </a:r>
          </a:p>
          <a:p>
            <a:pPr algn="l"/>
            <a:r>
              <a:rPr lang="pl-PL" dirty="0">
                <a:solidFill>
                  <a:srgbClr val="505050"/>
                </a:solidFill>
                <a:latin typeface="Open Sans" panose="020B0606030504020204" pitchFamily="34" charset="0"/>
              </a:rPr>
              <a:t>                                                                               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Wybierz </a:t>
            </a:r>
            <a:r>
              <a:rPr lang="pl-PL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Dalej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, aby przejść do następnej karty.</a:t>
            </a:r>
          </a:p>
        </p:txBody>
      </p:sp>
    </p:spTree>
    <p:extLst>
      <p:ext uri="{BB962C8B-B14F-4D97-AF65-F5344CB8AC3E}">
        <p14:creationId xmlns:p14="http://schemas.microsoft.com/office/powerpoint/2010/main" val="626484735"/>
      </p:ext>
    </p:extLst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3BA172F-67DF-474E-861D-20C1A796F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532" y="1330859"/>
            <a:ext cx="8446319" cy="41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1022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22B6696B-441D-42AF-A4E0-7164AE5F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167" y="-212629"/>
            <a:ext cx="10972800" cy="3926167"/>
          </a:xfrm>
        </p:spPr>
        <p:txBody>
          <a:bodyPr/>
          <a:lstStyle/>
          <a:p>
            <a:r>
              <a:rPr lang="pl-PL" dirty="0"/>
              <a:t>Wybierz cel rejestracji: powiązanie z firmą.</a:t>
            </a:r>
            <a:br>
              <a:rPr lang="pl-PL" dirty="0"/>
            </a:b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18D3BF7-9903-4D52-8539-A0F7A295D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25" y="1779231"/>
            <a:ext cx="7097344" cy="40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01634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1222378-1904-435D-87B0-71F5ADC6904F}"/>
              </a:ext>
            </a:extLst>
          </p:cNvPr>
          <p:cNvSpPr txBox="1"/>
          <p:nvPr/>
        </p:nvSpPr>
        <p:spPr>
          <a:xfrm>
            <a:off x="887240" y="1810694"/>
            <a:ext cx="1009461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sytuacji gdy wcześniej zarejestrowaliśmy siebie na PUESC, a nie powiązaliśmy z firmą, nie wybraliśmy kanałów komunikacji dla EMCS PL2 należy dokonać czynności, w ramach </a:t>
            </a:r>
          </a:p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4"/>
              </a:rPr>
              <a:t>PUESC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5"/>
              </a:rPr>
              <a:t>Usługi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6"/>
              </a:rPr>
              <a:t>Strefa klienta KAS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7"/>
              </a:rPr>
              <a:t>Rejestracja firmy i działanie w jej imieniu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</a:t>
            </a:r>
            <a:r>
              <a:rPr lang="pl-PL" sz="1600" b="1" u="none" strike="noStrike" dirty="0">
                <a:solidFill>
                  <a:srgbClr val="D70F31"/>
                </a:solidFill>
                <a:effectLst/>
              </a:rPr>
              <a:t>Powiąż reprezentanta z firmą</a:t>
            </a:r>
            <a:endParaRPr lang="pl-PL" sz="1600" dirty="0">
              <a:solidFill>
                <a:srgbClr val="505050"/>
              </a:solidFill>
              <a:effectLst/>
            </a:endParaRPr>
          </a:p>
          <a:p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5A73395-157F-4D0D-AC2E-99DD39AAF4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60" t="29341" r="10043" b="17007"/>
          <a:stretch/>
        </p:blipFill>
        <p:spPr bwMode="auto">
          <a:xfrm>
            <a:off x="2111841" y="2992117"/>
            <a:ext cx="6805822" cy="2946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404695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1222378-1904-435D-87B0-71F5ADC6904F}"/>
              </a:ext>
            </a:extLst>
          </p:cNvPr>
          <p:cNvSpPr txBox="1"/>
          <p:nvPr/>
        </p:nvSpPr>
        <p:spPr>
          <a:xfrm>
            <a:off x="1112256" y="1180872"/>
            <a:ext cx="100946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Ciąg dalszy formularza:</a:t>
            </a:r>
            <a:endParaRPr lang="pl-PL" sz="1600" b="1" u="none" strike="noStrike" dirty="0">
              <a:solidFill>
                <a:srgbClr val="505050"/>
              </a:solidFill>
              <a:effectLst/>
              <a:hlinkClick r:id="rId4"/>
            </a:endParaRPr>
          </a:p>
          <a:p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4"/>
              </a:rPr>
              <a:t>PUESC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5"/>
              </a:rPr>
              <a:t>Usługi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6"/>
              </a:rPr>
              <a:t>Strefa klienta KAS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7"/>
              </a:rPr>
              <a:t>Rejestracja firmy i działanie w jej imieniu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</a:t>
            </a:r>
            <a:r>
              <a:rPr lang="pl-PL" sz="1600" b="1" u="none" strike="noStrike" dirty="0">
                <a:solidFill>
                  <a:srgbClr val="D70F31"/>
                </a:solidFill>
                <a:effectLst/>
              </a:rPr>
              <a:t>Powiąż reprezentanta z firmą</a:t>
            </a:r>
            <a:endParaRPr lang="pl-PL" sz="1600" dirty="0">
              <a:solidFill>
                <a:srgbClr val="505050"/>
              </a:solidFill>
              <a:effectLst/>
            </a:endParaRPr>
          </a:p>
          <a:p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Należy wpisać Państwa adres mailowy, jako kanał komunikacji dla EMCS PL.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606C979-29ED-495E-A7B5-942D11FB4E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63" t="16230" r="10023" b="6588"/>
          <a:stretch/>
        </p:blipFill>
        <p:spPr bwMode="auto">
          <a:xfrm>
            <a:off x="2227152" y="2337855"/>
            <a:ext cx="7324254" cy="3429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512085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1222378-1904-435D-87B0-71F5ADC6904F}"/>
              </a:ext>
            </a:extLst>
          </p:cNvPr>
          <p:cNvSpPr txBox="1"/>
          <p:nvPr/>
        </p:nvSpPr>
        <p:spPr>
          <a:xfrm>
            <a:off x="1112256" y="1180872"/>
            <a:ext cx="1009461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Ciąg dalszy formularza:</a:t>
            </a:r>
            <a:endParaRPr lang="pl-PL" sz="1600" b="1" u="none" strike="noStrike" dirty="0">
              <a:solidFill>
                <a:srgbClr val="505050"/>
              </a:solidFill>
              <a:effectLst/>
              <a:hlinkClick r:id="rId4"/>
            </a:endParaRPr>
          </a:p>
          <a:p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4"/>
              </a:rPr>
              <a:t>PUESC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5"/>
              </a:rPr>
              <a:t>Usługi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6"/>
              </a:rPr>
              <a:t>Strefa klienta KAS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 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  <a:hlinkClick r:id="rId7"/>
              </a:rPr>
              <a:t>Rejestracja firmy i działanie w jej imieniu</a:t>
            </a:r>
            <a:r>
              <a:rPr lang="pl-PL" sz="1600" b="1" u="none" strike="noStrike" dirty="0">
                <a:solidFill>
                  <a:srgbClr val="505050"/>
                </a:solidFill>
                <a:effectLst/>
              </a:rPr>
              <a:t> &gt;</a:t>
            </a:r>
            <a:r>
              <a:rPr lang="pl-PL" sz="1600" b="1" u="none" strike="noStrike" dirty="0">
                <a:solidFill>
                  <a:srgbClr val="D70F31"/>
                </a:solidFill>
                <a:effectLst/>
              </a:rPr>
              <a:t>Powiąż reprezentanta z firmą</a:t>
            </a:r>
            <a:endParaRPr lang="pl-PL" sz="1600" dirty="0">
              <a:solidFill>
                <a:srgbClr val="505050"/>
              </a:solidFill>
              <a:effectLst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Kolejny krok to klauzule dotyczące przetwarzania danych osobowych na PUESC.  Zaakceptuj klauzulę RODO.</a:t>
            </a: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                                                                                                                                                        Wybierz </a:t>
            </a:r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Dalej</a:t>
            </a: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, aby przejść do następnej karty.</a:t>
            </a:r>
            <a:b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 Zaakceptuj wymagane oświadczenia, które są niezbędne do prawidłowego założenia konta.</a:t>
            </a: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                                                                                                             Wybierz </a:t>
            </a:r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Dalej</a:t>
            </a: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, aby przejść do ekranu podsumowującego podane dane.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9D21E4-5DBB-4592-B009-76E3C83C5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256" y="2818261"/>
            <a:ext cx="9564435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2665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06C4890-0206-4D14-95A4-54823C12F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463" y="1079496"/>
            <a:ext cx="8428411" cy="4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5793"/>
      </p:ext>
    </p:extLst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0155041E-7D1E-441E-8429-FF412988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11" y="5012050"/>
            <a:ext cx="160243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A1CE53-336F-4256-819E-973A302CDCE5}"/>
              </a:ext>
            </a:extLst>
          </p:cNvPr>
          <p:cNvSpPr txBox="1"/>
          <p:nvPr/>
        </p:nvSpPr>
        <p:spPr>
          <a:xfrm>
            <a:off x="733331" y="1169453"/>
            <a:ext cx="10157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dirty="0">
              <a:solidFill>
                <a:srgbClr val="505050"/>
              </a:solidFill>
              <a:latin typeface="Open Sans" panose="020B0606030504020204" pitchFamily="34" charset="0"/>
            </a:endParaRPr>
          </a:p>
          <a:p>
            <a:pPr algn="l"/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 wyświetleniu podanych danych, masz dwie opcje: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Podpisz 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– zgodnie z </a:t>
            </a:r>
            <a:r>
              <a:rPr lang="pl-PL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KROK 2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endParaRPr lang="pl-PL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Wyślij bez podpisu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 – w przypadku, gdy wybrałeś podstawowy zakres uprawnień, nie musisz podpisywać wniosku.</a:t>
            </a:r>
            <a:b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endParaRPr lang="pl-PL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Uwaga!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 W przypadku, gdy wybrałeś rozszerzony zakres uprawnień, a wniosek wyślesz bez podpisu, będziesz musiał potwierdzić swoją tożsamość w sposób opisany w </a:t>
            </a:r>
          </a:p>
          <a:p>
            <a:pPr algn="l"/>
            <a:r>
              <a:rPr lang="pl-PL" b="0" i="0" u="none" strike="noStrike" dirty="0">
                <a:solidFill>
                  <a:srgbClr val="D70F31"/>
                </a:solidFill>
                <a:effectLst/>
                <a:latin typeface="Open Sans" panose="020B0606030504020204" pitchFamily="34" charset="0"/>
                <a:hlinkClick r:id="rId4"/>
              </a:rPr>
              <a:t>Sposoby potwierdzania tożsamości osoby</a:t>
            </a:r>
            <a:r>
              <a:rPr lang="pl-PL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617384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3D00C80-76F5-4BB0-964B-DCA892A1A991}"/>
              </a:ext>
            </a:extLst>
          </p:cNvPr>
          <p:cNvSpPr txBox="1"/>
          <p:nvPr/>
        </p:nvSpPr>
        <p:spPr>
          <a:xfrm>
            <a:off x="921944" y="1162663"/>
            <a:ext cx="102032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400" b="1" dirty="0">
                <a:solidFill>
                  <a:srgbClr val="333333"/>
                </a:solidFill>
                <a:effectLst/>
              </a:rPr>
              <a:t>KROK 2 </a:t>
            </a:r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Podpisz wniosek</a:t>
            </a:r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Wniosek możesz podpisać na 2 sposoby, wykorzystując:</a:t>
            </a:r>
          </a:p>
          <a:p>
            <a:pPr algn="l">
              <a:buFont typeface="+mj-lt"/>
              <a:buAutoNum type="arabicPeriod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kwalifikowany podpis elektroniczny,</a:t>
            </a:r>
          </a:p>
          <a:p>
            <a:pPr algn="l">
              <a:buFont typeface="+mj-lt"/>
              <a:buAutoNum type="arabicPeriod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podpis zaufany składany za pomocą profilu zaufanego.</a:t>
            </a:r>
          </a:p>
          <a:p>
            <a:pPr algn="l"/>
            <a:endParaRPr lang="pl-PL" sz="1400" b="1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Potwierdź swoją tożsamość – wymagane dla rozszerzonego zakresu uprawnień</a:t>
            </a:r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Potwierdź swoją tożsamość w prosty i wygodny sposób - podpisz wniosek podpisem kwalifikowanym lub podpisem zaufanym składanym za pomocą profilu zaufanego. Jeżeli podpiszesz wniosek o rejestrację, spowoduje to założenie na PUESC konta z rozszerzonym zakresem uprawnień.</a:t>
            </a:r>
          </a:p>
          <a:p>
            <a:pPr algn="l"/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Profil zaufany umożliwia załatwianie spraw urzędowych online. </a:t>
            </a:r>
          </a:p>
          <a:p>
            <a:pPr algn="l"/>
            <a:endParaRPr lang="pl-PL" sz="1400" b="1" dirty="0">
              <a:solidFill>
                <a:srgbClr val="505050"/>
              </a:solidFill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Możesz go uzyskać także bez wychodzenia z domu. Wystarczy, że masz: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konto internetowe w jednym z banków: T-Usługi Bankowe, PKO Bank, Inteligo, Santander, Bank Pekao, mBank, ING, Millennium Bank, Alior Bank, bank spółdzielczy (możesz sprawdzić, czy twój bank potwierdza PZ),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konto na platformie </a:t>
            </a:r>
            <a:r>
              <a:rPr lang="pl-PL" sz="1400" b="0" i="0" dirty="0" err="1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Envelo</a:t>
            </a: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nowy dowód osobisty z warstwą elektroniczną (e-dowód) oraz czytnik umożliwiający podłączenie go do komputera.</a:t>
            </a:r>
          </a:p>
          <a:p>
            <a:pPr algn="l"/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Profil zaufany umożliwia złożenie podpisu zaufanego. </a:t>
            </a:r>
          </a:p>
          <a:p>
            <a:pPr algn="l"/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Więcej o zakładaniu profilu zaufanego dowiesz się w </a:t>
            </a:r>
            <a:r>
              <a:rPr lang="pl-PL" sz="1400" b="0" i="0" u="none" strike="noStrike" dirty="0">
                <a:solidFill>
                  <a:srgbClr val="D70F31"/>
                </a:solidFill>
                <a:effectLst/>
                <a:latin typeface="Open Sans" panose="020B0606030504020204" pitchFamily="34" charset="0"/>
                <a:hlinkClick r:id="rId4"/>
              </a:rPr>
              <a:t>Serwisie Rzeczypospolitej Polskiej gov.pl (strona otwiera się w nowym oknie)</a:t>
            </a: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003312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2891840"/>
            <a:ext cx="8369493" cy="1729931"/>
          </a:xfrm>
          <a:prstGeom prst="rect">
            <a:avLst/>
          </a:prstGeom>
          <a:solidFill>
            <a:srgbClr val="F19226"/>
          </a:solidFill>
          <a:ln w="3175">
            <a:noFill/>
            <a:miter lim="800000"/>
            <a:headEnd/>
            <a:tailEnd/>
          </a:ln>
        </p:spPr>
        <p:txBody>
          <a:bodyPr vert="horz" wrap="square" lIns="69574" tIns="34789" rIns="69574" bIns="34789" numCol="1" anchor="ctr" anchorCtr="0" compatLnSpc="1">
            <a:prstTxWarp prst="textNoShape">
              <a:avLst/>
            </a:prstTxWarp>
          </a:bodyPr>
          <a:lstStyle/>
          <a:p>
            <a:pPr marL="423519" indent="-209869" defTabSz="977661">
              <a:defRPr/>
            </a:pPr>
            <a:r>
              <a:rPr lang="pl-PL" sz="2600" b="1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	Zwolnienie od akcyzy</a:t>
            </a:r>
          </a:p>
        </p:txBody>
      </p:sp>
      <p:pic>
        <p:nvPicPr>
          <p:cNvPr id="307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2C7EC394-1BDE-482F-BF0B-7D64E2A7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00" y="529864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338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043F02A-DB23-4D74-863D-003EA90DF538}"/>
              </a:ext>
            </a:extLst>
          </p:cNvPr>
          <p:cNvSpPr txBox="1"/>
          <p:nvPr/>
        </p:nvSpPr>
        <p:spPr>
          <a:xfrm>
            <a:off x="1057746" y="1162663"/>
            <a:ext cx="1007650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W przypadku, gdy nie posiadasz możliwości podpisania wniosku elektronicznie, a podczas rejestracji na PUESC: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złożyłeś niepodpisany wniosek o założenie konta z rozszerzonym zakresem uprawnień,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złożyłeś niepodpisany wniosek o założenie konta z podstawowym zakresem uprawnień, a chcesz rozszerzyć uprawnienia: żeby potwierdzić dane wprowadzone w formularzu rejestracyjnym:</a:t>
            </a:r>
          </a:p>
          <a:p>
            <a:pPr marL="228600" indent="-228600" algn="l">
              <a:buFont typeface="+mj-lt"/>
              <a:buAutoNum type="arabicPeriod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udaj się do siedziby najbliższego urzędu celno-skarbowego, delegatury urzędu celno-skarbowego lub oddziału celnego,</a:t>
            </a:r>
          </a:p>
          <a:p>
            <a:pPr marL="228600" indent="-228600" algn="l">
              <a:buFont typeface="+mj-lt"/>
              <a:buAutoNum type="arabicPeriod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odszukaj stanowisko oznaczone (zazwyczaj)  „E-KLIENT”,</a:t>
            </a:r>
          </a:p>
          <a:p>
            <a:pPr marL="228600" indent="-228600" algn="l">
              <a:buFont typeface="+mj-lt"/>
              <a:buAutoNum type="arabicPeriod"/>
            </a:pP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okaż dowód osobisty lub inny dokument potwierdzający twoją tożsamość.</a:t>
            </a:r>
          </a:p>
          <a:p>
            <a:pPr algn="l"/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Informacje o jednostkach celno-skarbowych i ich dane teleadresowe znajdziesz na stronach internetowych izb administracji skarbowej w części dotyczącej urzędu celno-skarbowego (zakładka Urząd Celno-Skarbowy na stronie internetowej izby).</a:t>
            </a:r>
          </a:p>
          <a:p>
            <a:pPr algn="l"/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Potwierdzenie tożsamości przez obywateli z krajów UE</a:t>
            </a:r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Jeżeli jesteś obywatelem z kraju UE, możesz potwierdzić autentyczność danych rejestracyjnych w organach celno-podatkowych w kraju zamieszkania.</a:t>
            </a: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Skan potwierdzenia prześlij na adres: </a:t>
            </a:r>
            <a:r>
              <a:rPr lang="pl-PL" sz="1400" b="0" i="0" u="none" strike="noStrike" dirty="0">
                <a:solidFill>
                  <a:srgbClr val="D70F31"/>
                </a:solidFill>
                <a:effectLst/>
                <a:latin typeface="Open Sans" panose="020B0606030504020204" pitchFamily="34" charset="0"/>
                <a:hlinkClick r:id="rId4"/>
              </a:rPr>
              <a:t>centralna.rejestracja@mf.gov.pl</a:t>
            </a:r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Potwierdzenie tożsamości przez obywateli z krajów trzecich</a:t>
            </a:r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Jeżeli jesteś obywatelem kraju trzeciego (spoza UE), możesz potwierdzić autentyczność danych rejestracyjnych: w konsulacie, w ambasadzie,</a:t>
            </a: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u notariusza w kraju zamieszkania.</a:t>
            </a: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Skan potwierdzenia wraz z jego tłumaczeniem prześlij na adres: </a:t>
            </a:r>
            <a:r>
              <a:rPr lang="pl-PL" sz="1400" b="0" i="0" u="none" strike="noStrike" dirty="0">
                <a:solidFill>
                  <a:srgbClr val="D70F31"/>
                </a:solidFill>
                <a:effectLst/>
                <a:latin typeface="Open Sans" panose="020B0606030504020204" pitchFamily="34" charset="0"/>
                <a:hlinkClick r:id="rId4"/>
              </a:rPr>
              <a:t>centralna.rejestracja@mf.gov.pl</a:t>
            </a:r>
            <a:endParaRPr lang="pl-PL" sz="14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Oryginał potwierdzenia wyślij na adres: </a:t>
            </a:r>
            <a:r>
              <a:rPr lang="pl-PL" sz="14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Izba Administracji Skarbowej w Poznaniu, </a:t>
            </a: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Wydział Centralna Rejestracja, ul. Smoluchowskiego 1</a:t>
            </a:r>
            <a:b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pl-PL" sz="14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60-179 Poznań .</a:t>
            </a:r>
          </a:p>
        </p:txBody>
      </p:sp>
    </p:spTree>
    <p:extLst>
      <p:ext uri="{BB962C8B-B14F-4D97-AF65-F5344CB8AC3E}">
        <p14:creationId xmlns:p14="http://schemas.microsoft.com/office/powerpoint/2010/main" val="788483710"/>
      </p:ext>
    </p:extLst>
  </p:cSld>
  <p:clrMapOvr>
    <a:masterClrMapping/>
  </p:clrMapOvr>
  <p:transition spd="slow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643D56B-216B-4BC1-BA67-393C06E8F81A}"/>
              </a:ext>
            </a:extLst>
          </p:cNvPr>
          <p:cNvSpPr txBox="1"/>
          <p:nvPr/>
        </p:nvSpPr>
        <p:spPr>
          <a:xfrm>
            <a:off x="1530035" y="1004302"/>
            <a:ext cx="94880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1" dirty="0">
                <a:solidFill>
                  <a:srgbClr val="333333"/>
                </a:solidFill>
                <a:effectLst/>
              </a:rPr>
              <a:t>KROK 3</a:t>
            </a:r>
          </a:p>
          <a:p>
            <a:pPr algn="l"/>
            <a:r>
              <a:rPr lang="pl-PL" sz="16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Potwierdź założenie konta</a:t>
            </a:r>
            <a:endParaRPr lang="pl-PL" sz="16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Podczas zakładania konta, na wskazany przez ciebie adres e-mail zostanie wysłany kod weryfikacyjny.</a:t>
            </a:r>
          </a:p>
          <a:p>
            <a:pPr algn="l">
              <a:buFont typeface="+mj-lt"/>
              <a:buAutoNum type="arabicPeriod"/>
            </a:pPr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Aby zakończyć tworzenie konta zaloguj się na PUESC a następnie podaj otrzymany kod weryfikacyjny.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3EC6ADE-15A1-452C-9662-79E994D4E85D}"/>
              </a:ext>
            </a:extLst>
          </p:cNvPr>
          <p:cNvSpPr txBox="1"/>
          <p:nvPr/>
        </p:nvSpPr>
        <p:spPr>
          <a:xfrm>
            <a:off x="1530035" y="2573962"/>
            <a:ext cx="899009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1" dirty="0">
                <a:solidFill>
                  <a:srgbClr val="333333"/>
                </a:solidFill>
                <a:effectLst/>
              </a:rPr>
              <a:t>KROK 4</a:t>
            </a:r>
          </a:p>
          <a:p>
            <a:pPr algn="l"/>
            <a:r>
              <a:rPr lang="pl-PL" sz="16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Sprawdź czy otrzymałeś UPO, w tym celu </a:t>
            </a:r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Przejdź do zakładki</a:t>
            </a:r>
            <a:b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pl-PL" sz="1600" b="1" i="0" u="sng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Mój pulpit | Moje sprawy i dokumenty | Dokumenty</a:t>
            </a:r>
          </a:p>
          <a:p>
            <a:pPr algn="l"/>
            <a:b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i sprawdź, czy otrzymałeś UPO (Urzędowe Poświadczenie Odbioru). </a:t>
            </a:r>
          </a:p>
          <a:p>
            <a:pPr algn="l"/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UPO potwierdza, że złożyłeś wniosek w formie elektronicznej.</a:t>
            </a:r>
            <a:b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Dopóki CRPA nie obsłuży twojego wniosku, sprawa będzie miała status „w toku” i znajdziesz ją w zakładce</a:t>
            </a:r>
            <a:b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r>
              <a:rPr lang="pl-PL" sz="1600" b="1" i="0" u="sng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Mój pulpit | Moje sprawy i dokumenty | Sprawy</a:t>
            </a:r>
            <a:br>
              <a:rPr lang="pl-PL" sz="1600" b="0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</a:br>
            <a:endParaRPr lang="pl-PL" sz="16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l-PL" sz="1600" b="1" i="0" dirty="0">
                <a:solidFill>
                  <a:srgbClr val="505050"/>
                </a:solidFill>
                <a:effectLst/>
                <a:latin typeface="Open Sans" panose="020B0606030504020204" pitchFamily="34" charset="0"/>
              </a:rPr>
              <a:t>UWAGA! Wysłany przez ciebie wniosek będzie weryfikowany w systemie. Może to potrwać kilka dni.</a:t>
            </a:r>
            <a:endParaRPr lang="pl-PL" sz="1600" b="0" i="0" dirty="0">
              <a:solidFill>
                <a:srgbClr val="50505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40947"/>
      </p:ext>
    </p:extLst>
  </p:cSld>
  <p:clrMapOvr>
    <a:masterClrMapping/>
  </p:clrMapOvr>
  <p:transition spd="slow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AB752F-E14F-440B-8ECD-26A9AE7BA54F}"/>
              </a:ext>
            </a:extLst>
          </p:cNvPr>
          <p:cNvSpPr txBox="1"/>
          <p:nvPr/>
        </p:nvSpPr>
        <p:spPr>
          <a:xfrm>
            <a:off x="1026248" y="1382286"/>
            <a:ext cx="10266630" cy="508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Rejestracja w CRPA (</a:t>
            </a:r>
            <a:r>
              <a:rPr lang="pl-PL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PUESC – CRPA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): Rejestracja/aktualizacja podmiotu (kanały komunikacji)</a:t>
            </a:r>
            <a:endParaRPr lang="pl-PL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Zarejestrowany w CRPA odbiorca aby móc obsługiwać system EMCS musi wypełnić na PUESC wniosek </a:t>
            </a:r>
          </a:p>
          <a:p>
            <a:pPr algn="just"/>
            <a:r>
              <a:rPr lang="pl-PL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„WRR0002 Aktualizacja danych firmy (SZPROT)”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pl-PL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którym wskaże w zakładce „</a:t>
            </a:r>
            <a:r>
              <a:rPr lang="pl-PL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Kanały komunikacji z systemami SISC” 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sposób w jaki zamierza komunikować się z systemem EMCS:</a:t>
            </a:r>
            <a:endParaRPr lang="pl-PL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pl-PL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Mail </a:t>
            </a:r>
          </a:p>
          <a:p>
            <a:r>
              <a:rPr lang="pl-PL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może być wykorzystywany w przypadku używania generatora komunikatów do tworzenia e- DD </a:t>
            </a:r>
            <a:endParaRPr lang="pl-PL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pl-PL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lub </a:t>
            </a:r>
            <a:endParaRPr lang="pl-PL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pl-PL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Webserwis</a:t>
            </a:r>
            <a:r>
              <a:rPr lang="pl-PL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może być wykorzystywany tylko w przypadku posiadania przez podmiot własnej aplikacji umożliwiającej wysyłanie komunikatów e-DD do Systemu.</a:t>
            </a:r>
            <a:endParaRPr lang="pl-PL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FF2C9C-66BF-417D-A773-365E36246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248" y="2243714"/>
            <a:ext cx="8797286" cy="23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49949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9C744A58-3EFD-43A1-8BB8-3D71514F6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60" t="27404" r="9733" b="24156"/>
          <a:stretch/>
        </p:blipFill>
        <p:spPr bwMode="auto">
          <a:xfrm>
            <a:off x="1645986" y="1391451"/>
            <a:ext cx="7412116" cy="2248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B8E64E1-5462-47BE-9A24-1C328D6021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3" t="26850" r="10509" b="23879"/>
          <a:stretch/>
        </p:blipFill>
        <p:spPr bwMode="auto">
          <a:xfrm>
            <a:off x="1659802" y="3868280"/>
            <a:ext cx="7484197" cy="2088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5636811"/>
      </p:ext>
    </p:extLst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2A3F990-9C53-41D4-B1B5-B9D6E5CA3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0" y="1437997"/>
            <a:ext cx="3439005" cy="1991003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AE7DC8E3-1ACB-49F0-BDD5-9317CF93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63" y="3669690"/>
            <a:ext cx="10972800" cy="1143000"/>
          </a:xfrm>
        </p:spPr>
        <p:txBody>
          <a:bodyPr>
            <a:normAutofit/>
          </a:bodyPr>
          <a:lstStyle/>
          <a:p>
            <a:r>
              <a:rPr lang="pl-PL" sz="1400" dirty="0"/>
              <a:t>Po podaniu adresu e-mail w polu obok pola wyboru e-mail formularz podlega zatwierdzeniu i podpisaniu oraz wysyłce.</a:t>
            </a:r>
          </a:p>
        </p:txBody>
      </p:sp>
    </p:spTree>
    <p:extLst>
      <p:ext uri="{BB962C8B-B14F-4D97-AF65-F5344CB8AC3E}">
        <p14:creationId xmlns:p14="http://schemas.microsoft.com/office/powerpoint/2010/main" val="1548992787"/>
      </p:ext>
    </p:extLst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13DD5A2-0858-4D74-957B-1F4A644803CA}"/>
              </a:ext>
            </a:extLst>
          </p:cNvPr>
          <p:cNvSpPr txBox="1"/>
          <p:nvPr/>
        </p:nvSpPr>
        <p:spPr>
          <a:xfrm>
            <a:off x="0" y="2891840"/>
            <a:ext cx="8369493" cy="1729931"/>
          </a:xfrm>
          <a:prstGeom prst="rect">
            <a:avLst/>
          </a:prstGeom>
          <a:solidFill>
            <a:srgbClr val="00B050"/>
          </a:solidFill>
          <a:ln w="3175">
            <a:noFill/>
            <a:miter lim="800000"/>
            <a:headEnd/>
            <a:tailEnd/>
          </a:ln>
        </p:spPr>
        <p:txBody>
          <a:bodyPr vert="horz" wrap="square" lIns="69574" tIns="34789" rIns="69574" bIns="34789" numCol="1" anchor="ctr" anchorCtr="0" compatLnSpc="1">
            <a:prstTxWarp prst="textNoShape">
              <a:avLst/>
            </a:prstTxWarp>
          </a:bodyPr>
          <a:lstStyle/>
          <a:p>
            <a:pPr marL="423519" indent="-209869" defTabSz="977661">
              <a:defRPr/>
            </a:pPr>
            <a:r>
              <a:rPr lang="pl-PL" sz="2600" b="1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	E-DD</a:t>
            </a:r>
          </a:p>
        </p:txBody>
      </p:sp>
    </p:spTree>
    <p:extLst>
      <p:ext uri="{BB962C8B-B14F-4D97-AF65-F5344CB8AC3E}">
        <p14:creationId xmlns:p14="http://schemas.microsoft.com/office/powerpoint/2010/main" val="4819111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267313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1991101-04DC-4819-B9D7-A5554DABD342}"/>
              </a:ext>
            </a:extLst>
          </p:cNvPr>
          <p:cNvSpPr txBox="1"/>
          <p:nvPr/>
        </p:nvSpPr>
        <p:spPr>
          <a:xfrm>
            <a:off x="1222218" y="1265585"/>
            <a:ext cx="9750582" cy="406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5554" indent="-315554" defTabSz="457200">
              <a:buFont typeface="Wingdings" panose="05000000000000000000" pitchFamily="2" charset="2"/>
              <a:buChar char="§"/>
            </a:pPr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Wprowadzenie e-DD do systemu prawnego – </a:t>
            </a:r>
            <a:r>
              <a:rPr lang="pl-PL" sz="1988" b="1" dirty="0">
                <a:solidFill>
                  <a:prstClr val="black"/>
                </a:solidFill>
                <a:latin typeface="Calibri" panose="020F0502020204030204"/>
              </a:rPr>
              <a:t>20.07.2018 r.</a:t>
            </a:r>
          </a:p>
          <a:p>
            <a:pPr lvl="1" algn="just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Ustawa z dnia 20 lipca 2018 r. o zmianie ustawy o podatku akcyzowym oraz ustawy - Prawo celne (Dz.U. 2018 poz. 1697)</a:t>
            </a:r>
          </a:p>
          <a:p>
            <a:pPr lvl="1" algn="just" defTabSz="457200"/>
            <a:endParaRPr lang="pl-PL" sz="1988" dirty="0">
              <a:solidFill>
                <a:prstClr val="black"/>
              </a:solidFill>
              <a:latin typeface="Calibri" panose="020F0502020204030204"/>
            </a:endParaRPr>
          </a:p>
          <a:p>
            <a:pPr marL="315554" indent="-315554" defTabSz="457200">
              <a:buFont typeface="Wingdings" panose="05000000000000000000" pitchFamily="2" charset="2"/>
              <a:buChar char="§"/>
            </a:pPr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Wejście w życie e-DD – </a:t>
            </a:r>
            <a:r>
              <a:rPr lang="pl-PL" sz="1988" b="1" dirty="0">
                <a:solidFill>
                  <a:prstClr val="black"/>
                </a:solidFill>
                <a:latin typeface="Calibri" panose="020F0502020204030204"/>
              </a:rPr>
              <a:t>01.01.2019 r.</a:t>
            </a:r>
            <a:br>
              <a:rPr lang="pl-PL" sz="1988" b="1" dirty="0">
                <a:solidFill>
                  <a:prstClr val="black"/>
                </a:solidFill>
                <a:latin typeface="Calibri" panose="020F0502020204030204"/>
              </a:rPr>
            </a:br>
            <a:endParaRPr lang="pl-PL" sz="1988" b="1" dirty="0">
              <a:solidFill>
                <a:prstClr val="black"/>
              </a:solidFill>
              <a:latin typeface="Calibri" panose="020F0502020204030204"/>
            </a:endParaRPr>
          </a:p>
          <a:p>
            <a:pPr marL="315554" indent="-315554" defTabSz="457200">
              <a:buFont typeface="Wingdings" panose="05000000000000000000" pitchFamily="2" charset="2"/>
              <a:buChar char="§"/>
            </a:pPr>
            <a:r>
              <a:rPr lang="pl-PL" sz="1988" b="1" dirty="0">
                <a:solidFill>
                  <a:prstClr val="black"/>
                </a:solidFill>
                <a:latin typeface="Calibri" panose="020F0502020204030204"/>
              </a:rPr>
              <a:t>Przesunięcie obligatoryjnego stosowania e-DD do 01.01.2020 r.</a:t>
            </a:r>
          </a:p>
          <a:p>
            <a:pPr marL="488984" algn="just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Ustawa z dnia 14 grudnia 2018 r. zmieniająca ustawę o zmianie ustawy o podatku akcyzowym oraz ustawy - Prawo celne (Dz.U. 2018 poz. 2511)</a:t>
            </a:r>
          </a:p>
          <a:p>
            <a:pPr marL="315554" indent="-315554" defTabSz="457200">
              <a:buFont typeface="Wingdings" panose="05000000000000000000" pitchFamily="2" charset="2"/>
              <a:buChar char="§"/>
            </a:pPr>
            <a:endParaRPr lang="pl-PL" sz="1988" b="1" dirty="0">
              <a:solidFill>
                <a:prstClr val="black"/>
              </a:solidFill>
              <a:latin typeface="Calibri" panose="020F0502020204030204"/>
            </a:endParaRPr>
          </a:p>
          <a:p>
            <a:pPr marL="315554" indent="-315554" defTabSz="457200">
              <a:buFont typeface="Wingdings" panose="05000000000000000000" pitchFamily="2" charset="2"/>
              <a:buChar char="§"/>
            </a:pPr>
            <a:r>
              <a:rPr lang="pl-PL" sz="1988" b="1" dirty="0">
                <a:solidFill>
                  <a:prstClr val="black"/>
                </a:solidFill>
                <a:latin typeface="Calibri" panose="020F0502020204030204"/>
              </a:rPr>
              <a:t>Wydłużenie okresu przejściowego do 31.01.2022 r. </a:t>
            </a:r>
          </a:p>
          <a:p>
            <a:pPr marL="488984" algn="just" defTabSz="457200"/>
            <a:r>
              <a:rPr lang="pl-PL" sz="1988" dirty="0">
                <a:solidFill>
                  <a:prstClr val="black"/>
                </a:solidFill>
                <a:latin typeface="Calibri" panose="020F0502020204030204"/>
              </a:rPr>
              <a:t>Ustawa z dnia 10 grudnia 2020 r. o zmianie ustawy o podatku akcyzowym oraz niektórych innych ustaw (Dz.U. z 2021 poz. 72)</a:t>
            </a:r>
          </a:p>
        </p:txBody>
      </p:sp>
    </p:spTree>
    <p:extLst>
      <p:ext uri="{BB962C8B-B14F-4D97-AF65-F5344CB8AC3E}">
        <p14:creationId xmlns:p14="http://schemas.microsoft.com/office/powerpoint/2010/main" val="2827035494"/>
      </p:ext>
    </p:extLst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7" y="267313"/>
            <a:ext cx="2041320" cy="7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92660E-C7EB-46BD-821F-58B4A5549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9011"/>
              </p:ext>
            </p:extLst>
          </p:nvPr>
        </p:nvGraphicFramePr>
        <p:xfrm>
          <a:off x="2355273" y="1087185"/>
          <a:ext cx="7977924" cy="532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214323"/>
      </p:ext>
    </p:extLst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72" y="5703683"/>
            <a:ext cx="2453006" cy="94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F0A7C8D-FDED-4A00-B9A2-D32CD756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21" y="4380430"/>
            <a:ext cx="10176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A3E8D1-DE61-4B00-9FA4-2EAEF61C0B7C}"/>
              </a:ext>
            </a:extLst>
          </p:cNvPr>
          <p:cNvSpPr txBox="1"/>
          <p:nvPr/>
        </p:nvSpPr>
        <p:spPr>
          <a:xfrm>
            <a:off x="968157" y="1042390"/>
            <a:ext cx="104120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pl-PL" sz="1600" b="1" u="sng" dirty="0">
                <a:solidFill>
                  <a:prstClr val="black"/>
                </a:solidFill>
                <a:latin typeface="Calibri" panose="020F0502020204030204"/>
              </a:rPr>
              <a:t>UCZESTNICY SYSTEMU</a:t>
            </a:r>
          </a:p>
          <a:p>
            <a:pPr lvl="1" algn="ctr" defTabSz="457200"/>
            <a:endParaRPr lang="pl-P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ctr" defTabSz="45720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prstClr val="black"/>
                </a:solidFill>
                <a:latin typeface="Calibri" panose="020F0502020204030204"/>
              </a:rPr>
              <a:t>PODMIOT WYSYŁAJĄCY = 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Oktan Energy &amp; V/L Service Sp. z o.o.</a:t>
            </a:r>
            <a:endParaRPr lang="pl-PL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 algn="ctr" defTabSz="457200"/>
            <a:endParaRPr lang="pl-P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algn="ctr" defTabSz="45720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prstClr val="black"/>
                </a:solidFill>
                <a:latin typeface="Calibri" panose="020F0502020204030204"/>
              </a:rPr>
              <a:t>PODMIOT ODBIERAJĄCY = </a:t>
            </a:r>
            <a:r>
              <a:rPr lang="pl-PL" sz="1600" b="1" u="sng" dirty="0">
                <a:solidFill>
                  <a:prstClr val="black"/>
                </a:solidFill>
                <a:latin typeface="Calibri" panose="020F0502020204030204"/>
              </a:rPr>
              <a:t>podmiot zużywający</a:t>
            </a:r>
            <a:r>
              <a:rPr lang="pl-PL" sz="1600" dirty="0">
                <a:solidFill>
                  <a:prstClr val="black"/>
                </a:solidFill>
                <a:latin typeface="Calibri" panose="020F0502020204030204"/>
              </a:rPr>
              <a:t>, do którego są wysyłane </a:t>
            </a:r>
          </a:p>
          <a:p>
            <a:pPr algn="ctr" defTabSz="457200"/>
            <a:r>
              <a:rPr lang="pl-PL" sz="1600" dirty="0">
                <a:solidFill>
                  <a:prstClr val="black"/>
                </a:solidFill>
                <a:latin typeface="Calibri" panose="020F0502020204030204"/>
              </a:rPr>
              <a:t>poza procedurą zawieszenia poboru akcyzy </a:t>
            </a:r>
          </a:p>
          <a:p>
            <a:pPr algn="ctr" defTabSz="457200"/>
            <a:r>
              <a:rPr lang="pl-PL" sz="1600" dirty="0">
                <a:solidFill>
                  <a:prstClr val="black"/>
                </a:solidFill>
                <a:latin typeface="Calibri" panose="020F0502020204030204"/>
              </a:rPr>
              <a:t>wyroby akcyzowe objęte zwolnieniem od akcyzy ze względu na ich przeznaczenie.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99F5BD2-A0A5-4E55-8AE8-06407B465A3D}"/>
              </a:ext>
            </a:extLst>
          </p:cNvPr>
          <p:cNvSpPr txBox="1"/>
          <p:nvPr/>
        </p:nvSpPr>
        <p:spPr>
          <a:xfrm>
            <a:off x="1294646" y="3137239"/>
            <a:ext cx="10085558" cy="248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Instrukcje e-DD </a:t>
            </a:r>
            <a:r>
              <a:rPr lang="pl-PL" sz="1400" b="1" u="sng" dirty="0">
                <a:latin typeface="Calibri" panose="020F0502020204030204" pitchFamily="34" charset="0"/>
                <a:ea typeface="Calibri" panose="020F0502020204030204" pitchFamily="34" charset="0"/>
              </a:rPr>
              <a:t>są </a:t>
            </a:r>
            <a:r>
              <a:rPr lang="pl-PL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dostępny  do pobrania ze strony PUESC lub podatki.gov.pl. </a:t>
            </a:r>
          </a:p>
          <a:p>
            <a:endParaRPr lang="pl-PL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Instrukcja użytkownika systemu EMCS PL 2 (e-DD)- obowiązująca od 1 lutego 2022 r.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https://www.podatki.gov.pl/media/7584/instrukcja-dla-podmiot%C3%B3w-jako-u%C5%BCytkownik%C3%B3w-systemu-emcs-pl-2-przemieszczaj%C4%85cych-wyroby-na-edd-2022.pdf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pl-PL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Instrukcja dotycząca procedury awaryjnej dla systemu EMCS PL 2 - obowiązująca od 1 stycznia 2019r.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https://www.podatki.gov.pl/akcyza/system-przemieszczania-oraz-nadzoru-wyrobow-akcyzowych/instrukcje/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41957"/>
      </p:ext>
    </p:extLst>
  </p:cSld>
  <p:clrMapOvr>
    <a:masterClrMapping/>
  </p:clrMapOvr>
  <p:transition spd="slow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52" y="6070585"/>
            <a:ext cx="1504526" cy="5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F0A7C8D-FDED-4A00-B9A2-D32CD756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21" y="4380430"/>
            <a:ext cx="10176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1CB46F-6DE6-4801-8F13-7A5AE5344B8B}"/>
              </a:ext>
            </a:extLst>
          </p:cNvPr>
          <p:cNvSpPr txBox="1"/>
          <p:nvPr/>
        </p:nvSpPr>
        <p:spPr>
          <a:xfrm>
            <a:off x="1258432" y="1635704"/>
            <a:ext cx="9705315" cy="444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Kary nakładane mogą być na podmiot odbierający, który:</a:t>
            </a:r>
          </a:p>
          <a:p>
            <a:pPr marL="685800" marR="0" lvl="1" indent="-228600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nie sporządzi raportu odbioru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albo</a:t>
            </a:r>
          </a:p>
          <a:p>
            <a:pPr marL="685800" marR="0" lvl="1" indent="-228600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nie przedstawi organowi dokumentu zastępującego raport odbioru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l-PL" b="1" dirty="0">
                <a:solidFill>
                  <a:srgbClr val="062655"/>
                </a:solidFill>
                <a:latin typeface="Calibri" panose="020F0502020204030204"/>
              </a:rPr>
              <a:t>                                               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 terminie 5 dni od dnia odbioru wyrobów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Wysokość kary – 5000 zł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 nakładana w drodze decyzji przez właściwego naczelnika urzędu skarbowego.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Istnieje możliwość odstąpienia od nałożenia kary.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Termin przedawnienia – 5 lat 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0006B39-C6CF-4E07-BD08-4BF29D469B5B}"/>
              </a:ext>
            </a:extLst>
          </p:cNvPr>
          <p:cNvSpPr/>
          <p:nvPr/>
        </p:nvSpPr>
        <p:spPr>
          <a:xfrm>
            <a:off x="1032921" y="605819"/>
            <a:ext cx="9144000" cy="394536"/>
          </a:xfrm>
          <a:prstGeom prst="rect">
            <a:avLst/>
          </a:prstGeom>
          <a:solidFill>
            <a:srgbClr val="7030A0"/>
          </a:solidFill>
          <a:ln w="3175">
            <a:solidFill>
              <a:srgbClr val="E62647"/>
            </a:solidFill>
            <a:miter lim="800000"/>
            <a:headEnd/>
            <a:tailEnd/>
          </a:ln>
        </p:spPr>
        <p:txBody>
          <a:bodyPr vert="horz" wrap="square" lIns="69574" tIns="34787" rIns="69574" bIns="34787" numCol="1" anchor="t" anchorCtr="0" compatLnSpc="1">
            <a:prstTxWarp prst="textNoShape">
              <a:avLst/>
            </a:prstTxWarp>
          </a:bodyPr>
          <a:lstStyle/>
          <a:p>
            <a:pPr marL="48212" marR="0" lvl="0" indent="0" algn="ctr" defTabSz="9776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e-DD - Komunikacja z systemem EMCS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3D1C00C-1384-4676-BDBB-F27A41504508}"/>
              </a:ext>
            </a:extLst>
          </p:cNvPr>
          <p:cNvSpPr txBox="1"/>
          <p:nvPr/>
        </p:nvSpPr>
        <p:spPr>
          <a:xfrm>
            <a:off x="1032921" y="117494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800" b="1" dirty="0"/>
              <a:t>Kary art. 138u: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897975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 noChangeAspect="1"/>
          </p:cNvSpPr>
          <p:nvPr/>
        </p:nvSpPr>
        <p:spPr>
          <a:xfrm>
            <a:off x="2063552" y="514731"/>
            <a:ext cx="7560840" cy="37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pl-PL" sz="2300">
                <a:solidFill>
                  <a:prstClr val="white"/>
                </a:solidFill>
                <a:latin typeface="Calibri" panose="020F0502020204030204"/>
              </a:rPr>
              <a:t>Pakiet paliwowy  -  ZMIANY dot. VAT  -  </a:t>
            </a:r>
            <a:r>
              <a:rPr lang="pl-PL" sz="2300" b="1" u="sng">
                <a:solidFill>
                  <a:prstClr val="white"/>
                </a:solidFill>
                <a:latin typeface="Calibri" panose="020F0502020204030204"/>
              </a:rPr>
              <a:t>deklaracje i rozliczenie</a:t>
            </a:r>
            <a:endParaRPr lang="pl-PL" sz="7400" b="1" u="sng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3CAC776-E9FA-40A6-868F-960271CC2212}"/>
              </a:ext>
            </a:extLst>
          </p:cNvPr>
          <p:cNvSpPr/>
          <p:nvPr/>
        </p:nvSpPr>
        <p:spPr>
          <a:xfrm>
            <a:off x="1524000" y="412791"/>
            <a:ext cx="8892480" cy="475221"/>
          </a:xfrm>
          <a:prstGeom prst="rect">
            <a:avLst/>
          </a:prstGeom>
          <a:solidFill>
            <a:srgbClr val="F19226"/>
          </a:solidFill>
          <a:ln w="3175">
            <a:noFill/>
            <a:miter lim="800000"/>
            <a:headEnd/>
            <a:tailEnd/>
          </a:ln>
        </p:spPr>
        <p:txBody>
          <a:bodyPr vert="horz" wrap="square" lIns="99897" tIns="49949" rIns="99897" bIns="49949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pl-PL" sz="15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ABE370F-7CDE-4B4B-B326-1B9FABB1A891}"/>
              </a:ext>
            </a:extLst>
          </p:cNvPr>
          <p:cNvSpPr txBox="1">
            <a:spLocks noChangeAspect="1"/>
          </p:cNvSpPr>
          <p:nvPr/>
        </p:nvSpPr>
        <p:spPr>
          <a:xfrm>
            <a:off x="1703512" y="428972"/>
            <a:ext cx="8712968" cy="470694"/>
          </a:xfrm>
          <a:prstGeom prst="rect">
            <a:avLst/>
          </a:prstGeom>
        </p:spPr>
        <p:txBody>
          <a:bodyPr vert="horz" lIns="99897" tIns="49949" rIns="99897" bIns="49949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pl-PL" sz="20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Zwolnienie od akcyzy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D63A825-F193-4AC7-AC35-FFC8A600D0E8}"/>
              </a:ext>
            </a:extLst>
          </p:cNvPr>
          <p:cNvSpPr/>
          <p:nvPr/>
        </p:nvSpPr>
        <p:spPr>
          <a:xfrm>
            <a:off x="2063552" y="1363618"/>
            <a:ext cx="8041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333333"/>
                </a:solidFill>
                <a:latin typeface="Open Sans"/>
              </a:rPr>
              <a:t>Zwalnia się od akcyzy ze względu na przeznaczenie następujące wyroby akcyzowe:</a:t>
            </a:r>
          </a:p>
          <a:p>
            <a:endParaRPr lang="pl-PL" sz="2000" dirty="0">
              <a:solidFill>
                <a:srgbClr val="333333"/>
              </a:solidFill>
              <a:latin typeface="Open Sans"/>
            </a:endParaRPr>
          </a:p>
          <a:p>
            <a:r>
              <a:rPr lang="pl-PL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używane do celów żeglugi, włączając rejsy rybackie</a:t>
            </a:r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wyroby energetyczne </a:t>
            </a:r>
            <a:r>
              <a:rPr lang="pl-PL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w przypadkach, o których mowa w ust. 3, jeżeli są spełnione warunki, o których mowa w ust. 5 pkt 1, 2 i 2a oraz w ust. 6, 6e, 12 i 13</a:t>
            </a:r>
          </a:p>
          <a:p>
            <a:r>
              <a:rPr lang="pl-PL" sz="2000" b="1" dirty="0"/>
              <a:t>[warunki zwolnienia od akcyzy]</a:t>
            </a:r>
          </a:p>
          <a:p>
            <a:endParaRPr lang="pl-PL" sz="2000" b="1" dirty="0"/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1443632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52" y="6070585"/>
            <a:ext cx="1504526" cy="5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D1C5011-7D36-4B32-8404-066C1AA7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791" y="420860"/>
            <a:ext cx="10176095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Jak działa e-DD?</a:t>
            </a:r>
            <a:r>
              <a:rPr kumimoji="0" lang="pl-PL" altLang="pl-PL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 skrócie i najprościej: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 Podmiot wysyłający sporządza elektroniczny komunikat [projekt e-DD – komunikat DD815]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b="1" dirty="0">
                <a:ea typeface="Times New Roman" panose="02020603050405020304" pitchFamily="18" charset="0"/>
                <a:cs typeface="Calibri" panose="020F0502020204030204" pitchFamily="34" charset="0"/>
              </a:rPr>
              <a:t>2. System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nadaje mu numer referencyjny DDARC (system przekazuje do dostawcy i odbiorcy komunikat DD801).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 przypadku dostaw w tym trybie - podmiot odbierający dowiaduje się z dokumentu DD801 jakiej dostawy wyrobów powinien się spodziewać i jaki numer dokumentu dostawy powinien posiadać dokonujący dostawy.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Numer ten będzie też niezbędny do sporządzenia raportu odbioru wyrobów.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Odbiorca wyrobów sporządza elektroniczny komunikat [Raport odbioru – DD818] .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ten sposób podmiot odbierający potwierdza odbiór wyrobów za pomocą elektronicznego komunikatu.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3FE429-CE55-43C6-BAB3-5438018B3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791" y="4991436"/>
            <a:ext cx="98954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0A7C8D-FDED-4A00-B9A2-D32CD756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21" y="4380430"/>
            <a:ext cx="10176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D3B13C-A028-4BD6-961C-E8E16B52ECEE}"/>
              </a:ext>
            </a:extLst>
          </p:cNvPr>
          <p:cNvSpPr txBox="1"/>
          <p:nvPr/>
        </p:nvSpPr>
        <p:spPr>
          <a:xfrm>
            <a:off x="866114" y="3869017"/>
            <a:ext cx="99489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Jak sporządzić stosowne komunikaty: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Generator elektronicznych komunikatów e-DD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 Generator e - DD off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line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można pobrać: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4" action="ppaction://hlinksldjump"/>
              </a:rPr>
              <a:t>https://www.podatki.gov.pl/akcyza/system-przemieszczania-oraz-nadzoru-wyrobow-akcyzowych/generator-komunikatow-off-line/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 E-DD można </a:t>
            </a:r>
            <a:r>
              <a:rPr lang="pl-PL" altLang="pl-PL" sz="1400" dirty="0">
                <a:ea typeface="Times New Roman" panose="02020603050405020304" pitchFamily="18" charset="0"/>
                <a:cs typeface="Calibri" panose="020F0502020204030204" pitchFamily="34" charset="0"/>
              </a:rPr>
              <a:t>wysłać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 wygenerować w Generatorze online na PUESC: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  <a:hlinkClick r:id="rId5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https://puesc.gov.pl/uslugi/zloz-dokumenty-edd-dla-przemieszczenia-do-odbiorcow-zwolnionych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9047974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52" y="6070585"/>
            <a:ext cx="1504526" cy="5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F3BCC6AA-ECD7-400D-9E4B-8B22E88CB1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577" r="14872" b="30876"/>
          <a:stretch/>
        </p:blipFill>
        <p:spPr bwMode="auto">
          <a:xfrm>
            <a:off x="1149789" y="934015"/>
            <a:ext cx="9497086" cy="4199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1773336"/>
      </p:ext>
    </p:extLst>
  </p:cSld>
  <p:clrMapOvr>
    <a:masterClrMapping/>
  </p:clrMapOvr>
  <p:transition spd="slow"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52" y="6070585"/>
            <a:ext cx="1504526" cy="5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C57F565-186F-4946-9C9E-2B6031496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41" b="15574"/>
          <a:stretch/>
        </p:blipFill>
        <p:spPr bwMode="auto">
          <a:xfrm>
            <a:off x="1877090" y="693579"/>
            <a:ext cx="7393657" cy="2574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CF7C7647-0E89-4197-9F2C-F0EE3630EF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" t="27404" b="15575"/>
          <a:stretch/>
        </p:blipFill>
        <p:spPr bwMode="auto">
          <a:xfrm>
            <a:off x="2408221" y="3863567"/>
            <a:ext cx="6862525" cy="2300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AAD624F-F5F7-431E-80AA-27E21082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15" y="500929"/>
            <a:ext cx="10515600" cy="1325563"/>
          </a:xfrm>
        </p:spPr>
        <p:txBody>
          <a:bodyPr>
            <a:normAutofit/>
          </a:bodyPr>
          <a:lstStyle/>
          <a:p>
            <a:r>
              <a:rPr lang="pl-PL" sz="1800" b="1" dirty="0"/>
              <a:t>Generator online:</a:t>
            </a:r>
          </a:p>
        </p:txBody>
      </p:sp>
    </p:spTree>
    <p:extLst>
      <p:ext uri="{BB962C8B-B14F-4D97-AF65-F5344CB8AC3E}">
        <p14:creationId xmlns:p14="http://schemas.microsoft.com/office/powerpoint/2010/main" val="3501438792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52" y="6070585"/>
            <a:ext cx="1504526" cy="5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E039118-896B-4045-ACD8-B4A911BB8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3" b="23048"/>
          <a:stretch/>
        </p:blipFill>
        <p:spPr bwMode="auto">
          <a:xfrm>
            <a:off x="959437" y="1249189"/>
            <a:ext cx="9889626" cy="4698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6911918-9CEB-4677-B576-0D7895EA9CAD}"/>
              </a:ext>
            </a:extLst>
          </p:cNvPr>
          <p:cNvSpPr txBox="1"/>
          <p:nvPr/>
        </p:nvSpPr>
        <p:spPr>
          <a:xfrm>
            <a:off x="959437" y="586708"/>
            <a:ext cx="9660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pomocą Generatora e-DD  online można wysyłać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komunikaty z Generatora off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line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</a:p>
          <a:p>
            <a:pPr lvl="0" algn="ctr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 ale także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tworzyć elektroniczne komunikaty. 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50188"/>
      </p:ext>
    </p:extLst>
  </p:cSld>
  <p:clrMapOvr>
    <a:masterClrMapping/>
  </p:clrMapOvr>
  <p:transition spd="slow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96A1E27-8E2D-4F07-86D6-33C565E8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16" y="312581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59225BF-D047-44CE-A32B-C75FF8430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093"/>
          <a:stretch/>
        </p:blipFill>
        <p:spPr bwMode="auto">
          <a:xfrm>
            <a:off x="1062278" y="1333547"/>
            <a:ext cx="9946735" cy="4524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436277"/>
      </p:ext>
    </p:extLst>
  </p:cSld>
  <p:clrMapOvr>
    <a:masterClrMapping/>
  </p:clrMapOvr>
  <p:transition spd="slow"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EB6321A-32B4-47D3-AC41-0BA93471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85" y="323848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E21D2BC-9352-4F2A-BCF1-EBD302D773CF}"/>
              </a:ext>
            </a:extLst>
          </p:cNvPr>
          <p:cNvSpPr txBox="1"/>
          <p:nvPr/>
        </p:nvSpPr>
        <p:spPr>
          <a:xfrm>
            <a:off x="1367072" y="1280052"/>
            <a:ext cx="946992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8310" algn="ctr"/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Sporządzenie Raport odbioru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ten sposób podmiot odbierający potwierdza odbiór wyrobów </a:t>
            </a:r>
          </a:p>
          <a:p>
            <a:pPr marL="180340"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pomocą elektronicznego komunikatu [Raport odbioru –</a:t>
            </a:r>
            <a:r>
              <a:rPr lang="pl-PL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DD818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A0DA1060-4EA9-488D-BB8A-738489DEA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97" r="1172" b="7548"/>
          <a:stretch/>
        </p:blipFill>
        <p:spPr bwMode="auto">
          <a:xfrm>
            <a:off x="1367073" y="2369984"/>
            <a:ext cx="9469925" cy="4164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261736"/>
      </p:ext>
    </p:extLst>
  </p:cSld>
  <p:clrMapOvr>
    <a:masterClrMapping/>
  </p:clrMapOvr>
  <p:transition spd="slow"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 noChangeAspect="1"/>
          </p:cNvSpPr>
          <p:nvPr/>
        </p:nvSpPr>
        <p:spPr>
          <a:xfrm>
            <a:off x="2186549" y="397727"/>
            <a:ext cx="7490013" cy="477654"/>
          </a:xfrm>
          <a:prstGeom prst="rect">
            <a:avLst/>
          </a:prstGeom>
        </p:spPr>
        <p:txBody>
          <a:bodyPr vert="horz" lIns="101374" tIns="50687" rIns="101374" bIns="50687" rtlCol="0" anchor="ctr">
            <a:noAutofit/>
          </a:bodyPr>
          <a:lstStyle/>
          <a:p>
            <a:pPr defTabSz="927810">
              <a:spcBef>
                <a:spcPct val="0"/>
              </a:spcBef>
              <a:defRPr/>
            </a:pPr>
            <a:r>
              <a:rPr lang="pl-PL" sz="2082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Procedura zawieszenia poboru akcyzy</a:t>
            </a:r>
            <a:endParaRPr lang="pl-PL" sz="2082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948977" y="3228007"/>
            <a:ext cx="245580" cy="412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3657"/>
            <a:r>
              <a:rPr lang="pl-PL" sz="208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996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B1EC9CC-8512-4529-9FCA-08E0E881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85" y="323848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37CD3E9-EA2C-4FA0-BCCF-0F78D1861B16}"/>
              </a:ext>
            </a:extLst>
          </p:cNvPr>
          <p:cNvSpPr txBox="1"/>
          <p:nvPr/>
        </p:nvSpPr>
        <p:spPr>
          <a:xfrm>
            <a:off x="1004934" y="1276827"/>
            <a:ext cx="1030284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0305" indent="178435" algn="just"/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Wysłanie elektronicznego komunikatu e-DD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algn="just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Utworzony komunikat można wgrać na PUESC lub wysłać mailem bezpośrednio z komputera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0" algn="just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instrukcja: </a:t>
            </a:r>
            <a:r>
              <a:rPr lang="pl-PL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https://puesc.gov.pl/uslugi/zloz-dokumenty-edd-dla-przemieszczenia-do-odbiorcow-zwolnionych</a:t>
            </a:r>
            <a:r>
              <a:rPr lang="pl-PL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7540" algn="just"/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37540" algn="just"/>
            <a:endParaRPr lang="pl-P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37540" algn="just"/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37540" algn="just"/>
            <a:endParaRPr lang="pl-P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37540" algn="just"/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37540" algn="just"/>
            <a:endParaRPr lang="pl-P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37540" algn="just"/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37540" algn="just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pl-PL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2" name="Obraz 21" descr="Obraz zawierający tekst&#10;&#10;Opis wygenerowany automatycznie">
            <a:extLst>
              <a:ext uri="{FF2B5EF4-FFF2-40B4-BE49-F238E27FC236}">
                <a16:creationId xmlns:a16="http://schemas.microsoft.com/office/drawing/2014/main" id="{F474E976-2E45-465D-A3DB-D8F40146C8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493" b="12253"/>
          <a:stretch/>
        </p:blipFill>
        <p:spPr bwMode="auto">
          <a:xfrm>
            <a:off x="1170394" y="2630050"/>
            <a:ext cx="8602209" cy="2673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73017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 noChangeAspect="1"/>
          </p:cNvSpPr>
          <p:nvPr/>
        </p:nvSpPr>
        <p:spPr>
          <a:xfrm>
            <a:off x="2186549" y="397727"/>
            <a:ext cx="7490013" cy="477654"/>
          </a:xfrm>
          <a:prstGeom prst="rect">
            <a:avLst/>
          </a:prstGeom>
        </p:spPr>
        <p:txBody>
          <a:bodyPr vert="horz" lIns="101374" tIns="50687" rIns="101374" bIns="50687" rtlCol="0" anchor="ctr">
            <a:noAutofit/>
          </a:bodyPr>
          <a:lstStyle/>
          <a:p>
            <a:pPr defTabSz="1013657">
              <a:spcBef>
                <a:spcPct val="0"/>
              </a:spcBef>
              <a:defRPr/>
            </a:pPr>
            <a:r>
              <a:rPr lang="pl-PL" sz="2082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Procedura zawieszenia poboru akcyzy (PZPA)</a:t>
            </a:r>
          </a:p>
        </p:txBody>
      </p:sp>
      <p:sp>
        <p:nvSpPr>
          <p:cNvPr id="2" name="Prostokąt 1"/>
          <p:cNvSpPr/>
          <p:nvPr/>
        </p:nvSpPr>
        <p:spPr>
          <a:xfrm>
            <a:off x="4948977" y="3228007"/>
            <a:ext cx="245580" cy="412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3657"/>
            <a:r>
              <a:rPr lang="pl-PL" sz="208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996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7A574B8-E332-4517-83D2-6195EDA6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85" y="323848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B2933588-1B02-45B6-A50A-CFF8CF06E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32" b="38273"/>
          <a:stretch/>
        </p:blipFill>
        <p:spPr bwMode="auto">
          <a:xfrm>
            <a:off x="1603290" y="1528520"/>
            <a:ext cx="8836182" cy="2268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4FD5E3B-E6FB-4704-94BF-1F0101D28559}"/>
              </a:ext>
            </a:extLst>
          </p:cNvPr>
          <p:cNvSpPr txBox="1"/>
          <p:nvPr/>
        </p:nvSpPr>
        <p:spPr>
          <a:xfrm>
            <a:off x="1455344" y="3988076"/>
            <a:ext cx="8984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Przygotowany za pomocą generatora e-DD komunikat:</a:t>
            </a:r>
            <a:r>
              <a:rPr lang="pl-P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należy podpisać i wysłać jako załącznik do wiadomości przekazanej pocztą elektroniczną na adres </a:t>
            </a:r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puesc@mf.gov.pl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444283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 noChangeAspect="1"/>
          </p:cNvSpPr>
          <p:nvPr/>
        </p:nvSpPr>
        <p:spPr>
          <a:xfrm>
            <a:off x="2186549" y="397727"/>
            <a:ext cx="7490013" cy="477654"/>
          </a:xfrm>
          <a:prstGeom prst="rect">
            <a:avLst/>
          </a:prstGeom>
        </p:spPr>
        <p:txBody>
          <a:bodyPr vert="horz" lIns="101374" tIns="50687" rIns="101374" bIns="50687" rtlCol="0" anchor="ctr">
            <a:noAutofit/>
          </a:bodyPr>
          <a:lstStyle/>
          <a:p>
            <a:pPr defTabSz="1013657">
              <a:spcBef>
                <a:spcPct val="0"/>
              </a:spcBef>
              <a:defRPr/>
            </a:pPr>
            <a:r>
              <a:rPr lang="pl-PL" sz="2082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Procedura zawieszenia poboru akcyzy (PZPA)</a:t>
            </a:r>
          </a:p>
        </p:txBody>
      </p:sp>
      <p:sp>
        <p:nvSpPr>
          <p:cNvPr id="2" name="Prostokąt 1"/>
          <p:cNvSpPr/>
          <p:nvPr/>
        </p:nvSpPr>
        <p:spPr>
          <a:xfrm>
            <a:off x="4948977" y="3228007"/>
            <a:ext cx="245580" cy="412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3657"/>
            <a:r>
              <a:rPr lang="pl-PL" sz="208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996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7A574B8-E332-4517-83D2-6195EDA6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85" y="323848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Obraz 41" descr="Obraz zawierający tekst&#10;&#10;Opis wygenerowany automatycznie">
            <a:extLst>
              <a:ext uri="{FF2B5EF4-FFF2-40B4-BE49-F238E27FC236}">
                <a16:creationId xmlns:a16="http://schemas.microsoft.com/office/drawing/2014/main" id="{F068AAE4-E4FA-4F6E-989B-D87EB222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1" b="24709"/>
          <a:stretch>
            <a:fillRect/>
          </a:stretch>
        </p:blipFill>
        <p:spPr bwMode="auto">
          <a:xfrm>
            <a:off x="1623527" y="1986517"/>
            <a:ext cx="8784853" cy="33421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69853259-3753-412C-8547-97AD21DA0050}"/>
              </a:ext>
            </a:extLst>
          </p:cNvPr>
          <p:cNvSpPr/>
          <p:nvPr/>
        </p:nvSpPr>
        <p:spPr>
          <a:xfrm>
            <a:off x="6681955" y="5160007"/>
            <a:ext cx="630001" cy="523875"/>
          </a:xfrm>
          <a:prstGeom prst="up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308FDF-E54F-4072-9667-C92C9FEE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47" y="1281412"/>
            <a:ext cx="149333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lub 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wgrać plik komunikatu na PUESC, podpisać a następnie wysłać w PUESC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FF8F63-9C1E-4D36-93BB-E50ADF4B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110" y="1971675"/>
            <a:ext cx="149333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BB2E33-48BC-4338-8700-564EC5330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110" y="3429000"/>
            <a:ext cx="149333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5DFDC90-5683-4642-AA45-9D15D6099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110" y="3886200"/>
            <a:ext cx="149333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EB441975-4833-413A-829F-A523CA269D77}"/>
              </a:ext>
            </a:extLst>
          </p:cNvPr>
          <p:cNvSpPr/>
          <p:nvPr/>
        </p:nvSpPr>
        <p:spPr>
          <a:xfrm>
            <a:off x="7311956" y="5160007"/>
            <a:ext cx="630001" cy="523875"/>
          </a:xfrm>
          <a:prstGeom prst="up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3809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pl-PL" sz="1717" b="1" dirty="0">
                <a:solidFill>
                  <a:prstClr val="white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lang="pl-PL" sz="171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pl-PL" sz="1717" b="1" dirty="0">
                <a:solidFill>
                  <a:prstClr val="white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lang="pl-PL" sz="171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285591" y="1071264"/>
            <a:ext cx="9877331" cy="4218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altLang="pl-PL" sz="1577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Projekt e-DD można przesłać </a:t>
            </a:r>
            <a:r>
              <a:rPr lang="pl-PL" altLang="pl-PL" sz="1577" b="1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najwcześniej na 7 dni </a:t>
            </a:r>
            <a:r>
              <a:rPr lang="pl-PL" altLang="pl-PL" sz="1577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przed planowaną datą wysyłki wyrobów akcyzowych;</a:t>
            </a:r>
          </a:p>
          <a:p>
            <a:pPr marL="281600" indent="-281600" defTabSz="457200">
              <a:buFont typeface="Wingdings" panose="05000000000000000000" pitchFamily="2" charset="2"/>
              <a:buChar char="§"/>
            </a:pPr>
            <a:endParaRPr lang="pl-PL" altLang="pl-PL" sz="1577" u="sng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defTabSz="457200"/>
            <a:r>
              <a:rPr lang="pl-PL" altLang="pl-PL" sz="1577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Komunikacja z systemem EMCS następuje za pomocą:</a:t>
            </a:r>
          </a:p>
          <a:p>
            <a:pPr marL="732161" lvl="1" indent="-281600" defTabSz="457200">
              <a:buFont typeface="Wingdings" panose="05000000000000000000" pitchFamily="2" charset="2"/>
              <a:buChar char="§"/>
            </a:pPr>
            <a:r>
              <a:rPr lang="pl-PL" sz="1577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Niewizualnego interfejsu (usługa internetowa – web service), </a:t>
            </a:r>
          </a:p>
          <a:p>
            <a:pPr marL="732161" lvl="1" indent="-281600" defTabSz="457200">
              <a:buFont typeface="Wingdings" panose="05000000000000000000" pitchFamily="2" charset="2"/>
              <a:buChar char="§"/>
            </a:pPr>
            <a:r>
              <a:rPr lang="pl-PL" altLang="pl-PL" sz="1577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Poczty elektronicznej, </a:t>
            </a:r>
          </a:p>
          <a:p>
            <a:pPr marL="732161" lvl="1" indent="-281600" defTabSz="457200">
              <a:buFont typeface="Wingdings" panose="05000000000000000000" pitchFamily="2" charset="2"/>
              <a:buChar char="§"/>
            </a:pPr>
            <a:r>
              <a:rPr lang="pl-PL" altLang="pl-PL" sz="1577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PUESC;</a:t>
            </a:r>
          </a:p>
          <a:p>
            <a:pPr marL="732161" lvl="1" indent="-281600" defTabSz="457200">
              <a:buFont typeface="Wingdings" panose="05000000000000000000" pitchFamily="2" charset="2"/>
              <a:buChar char="§"/>
            </a:pPr>
            <a:endParaRPr lang="pl-PL" altLang="pl-PL" sz="1577" u="sng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defTabSz="457200"/>
            <a:r>
              <a:rPr lang="pl-PL" sz="1577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Dokumenty przesyłane do EMCS podpisywane powinny być:</a:t>
            </a:r>
          </a:p>
          <a:p>
            <a:pPr marL="732161" lvl="1" indent="-281600" defTabSz="457200">
              <a:buFont typeface="Wingdings" panose="05000000000000000000" pitchFamily="2" charset="2"/>
              <a:buChar char="§"/>
            </a:pPr>
            <a:r>
              <a:rPr lang="pl-PL" sz="1577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Kwalifikowanym podpisem elektronicznym,</a:t>
            </a:r>
          </a:p>
          <a:p>
            <a:pPr marL="732161" lvl="1" indent="-281600" defTabSz="457200">
              <a:buFont typeface="Wingdings" panose="05000000000000000000" pitchFamily="2" charset="2"/>
              <a:buChar char="§"/>
            </a:pPr>
            <a:r>
              <a:rPr lang="pl-PL" sz="1577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Podpisem elektronicznym weryfikowanym przy pomocy certyfikatu celnego.</a:t>
            </a:r>
          </a:p>
          <a:p>
            <a:pPr marL="281600" indent="-281600" defTabSz="457200">
              <a:buFont typeface="Wingdings" panose="05000000000000000000" pitchFamily="2" charset="2"/>
              <a:buChar char="§"/>
            </a:pPr>
            <a:endParaRPr lang="pl-PL" altLang="pl-PL" sz="1577" u="sng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defTabSz="457200"/>
            <a:r>
              <a:rPr lang="pl-PL" sz="1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Korzystając z generatora komunikatów, utworzony komunikat należy podpisać i wysłać na adres: </a:t>
            </a:r>
            <a:r>
              <a:rPr lang="pl-PL" sz="15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puesc@mf.gov.pl</a:t>
            </a:r>
            <a:r>
              <a:rPr lang="pl-PL" sz="1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1600" indent="-281600" defTabSz="457200">
              <a:buFont typeface="Wingdings" panose="05000000000000000000" pitchFamily="2" charset="2"/>
              <a:buChar char="§"/>
            </a:pPr>
            <a:endParaRPr lang="pl-PL" sz="1577" b="1" dirty="0">
              <a:solidFill>
                <a:prstClr val="black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 defTabSz="457200"/>
            <a:r>
              <a:rPr lang="pl-PL" sz="1577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Przemieszczanie</a:t>
            </a:r>
            <a:r>
              <a:rPr lang="pl-PL" sz="1577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powinno zostać </a:t>
            </a:r>
            <a:r>
              <a:rPr lang="pl-PL" sz="1577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zakończone w terminie 30 dni od dnia wysłania </a:t>
            </a:r>
          </a:p>
          <a:p>
            <a:pPr algn="ctr" defTabSz="457200"/>
            <a:r>
              <a:rPr lang="pl-PL" sz="1577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(wyprowadzenia wyrobów ze SP lub innego miejsca wysyłki).</a:t>
            </a:r>
          </a:p>
          <a:p>
            <a:pPr marL="281600" indent="-281600" defTabSz="457200">
              <a:buFont typeface="Wingdings" panose="05000000000000000000" pitchFamily="2" charset="2"/>
              <a:buChar char="§"/>
            </a:pPr>
            <a:endParaRPr lang="pl-PL" sz="157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e-DD - Komunikacja z systemem EMCS</a:t>
              </a:r>
            </a:p>
          </p:txBody>
        </p:sp>
      </p:grpSp>
      <p:pic>
        <p:nvPicPr>
          <p:cNvPr id="1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41C690DD-7AB3-4F66-884C-A4B0C606B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97389"/>
      </p:ext>
    </p:extLst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 noChangeAspect="1"/>
          </p:cNvSpPr>
          <p:nvPr/>
        </p:nvSpPr>
        <p:spPr>
          <a:xfrm>
            <a:off x="2063552" y="514731"/>
            <a:ext cx="7560840" cy="37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pl-PL" sz="2300">
                <a:solidFill>
                  <a:prstClr val="white"/>
                </a:solidFill>
                <a:latin typeface="Calibri" panose="020F0502020204030204"/>
              </a:rPr>
              <a:t>Pakiet paliwowy  -  ZMIANY dot. VAT  -  </a:t>
            </a:r>
            <a:r>
              <a:rPr lang="pl-PL" sz="2300" b="1" u="sng">
                <a:solidFill>
                  <a:prstClr val="white"/>
                </a:solidFill>
                <a:latin typeface="Calibri" panose="020F0502020204030204"/>
              </a:rPr>
              <a:t>deklaracje i rozliczenie</a:t>
            </a:r>
            <a:endParaRPr lang="pl-PL" sz="7400" b="1" u="sng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3CAC776-E9FA-40A6-868F-960271CC2212}"/>
              </a:ext>
            </a:extLst>
          </p:cNvPr>
          <p:cNvSpPr/>
          <p:nvPr/>
        </p:nvSpPr>
        <p:spPr>
          <a:xfrm>
            <a:off x="1524000" y="412791"/>
            <a:ext cx="8892480" cy="475221"/>
          </a:xfrm>
          <a:prstGeom prst="rect">
            <a:avLst/>
          </a:prstGeom>
          <a:solidFill>
            <a:srgbClr val="F19226"/>
          </a:solidFill>
          <a:ln w="3175">
            <a:noFill/>
            <a:miter lim="800000"/>
            <a:headEnd/>
            <a:tailEnd/>
          </a:ln>
        </p:spPr>
        <p:txBody>
          <a:bodyPr vert="horz" wrap="square" lIns="99897" tIns="49949" rIns="99897" bIns="49949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pl-PL" sz="153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ABE370F-7CDE-4B4B-B326-1B9FABB1A891}"/>
              </a:ext>
            </a:extLst>
          </p:cNvPr>
          <p:cNvSpPr txBox="1">
            <a:spLocks noChangeAspect="1"/>
          </p:cNvSpPr>
          <p:nvPr/>
        </p:nvSpPr>
        <p:spPr>
          <a:xfrm>
            <a:off x="1703512" y="428972"/>
            <a:ext cx="8712968" cy="470694"/>
          </a:xfrm>
          <a:prstGeom prst="rect">
            <a:avLst/>
          </a:prstGeom>
        </p:spPr>
        <p:txBody>
          <a:bodyPr vert="horz" lIns="99897" tIns="49949" rIns="99897" bIns="49949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pl-PL" sz="20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Zwolnienie od akcyzy – warunki [ust. 3]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D63A825-F193-4AC7-AC35-FFC8A600D0E8}"/>
              </a:ext>
            </a:extLst>
          </p:cNvPr>
          <p:cNvSpPr/>
          <p:nvPr/>
        </p:nvSpPr>
        <p:spPr>
          <a:xfrm>
            <a:off x="2063552" y="1408218"/>
            <a:ext cx="83413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Zwolnienie od akcyzy wyrobów, stosuje się m.in. w przypadku ich:</a:t>
            </a:r>
          </a:p>
          <a:p>
            <a:endParaRPr lang="pl-PL" sz="2000" b="1" dirty="0"/>
          </a:p>
          <a:p>
            <a:endParaRPr lang="pl-PL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dostarczenia ze składu podatkowego na terytorium kraju do podmiotu zużywającego,</a:t>
            </a:r>
          </a:p>
          <a:p>
            <a:endParaRPr lang="pl-PL" sz="2000" dirty="0"/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dostarczenia od podmiotu pośredniczącego do podmiotu zużywającego.</a:t>
            </a:r>
          </a:p>
          <a:p>
            <a:r>
              <a:rPr lang="pl-PL" sz="2000" dirty="0"/>
              <a:t> </a:t>
            </a: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endParaRPr lang="pl-PL" sz="2000" dirty="0"/>
          </a:p>
        </p:txBody>
      </p:sp>
      <p:pic>
        <p:nvPicPr>
          <p:cNvPr id="5122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AA285CCB-CC69-4A65-B100-40B0D585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07" y="5663179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407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pl-PL" sz="1717" b="1" dirty="0">
                <a:solidFill>
                  <a:prstClr val="white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lang="pl-PL" sz="171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pl-PL" sz="1717" b="1" dirty="0">
                <a:solidFill>
                  <a:prstClr val="white"/>
                </a:solidFill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lang="pl-PL" sz="1717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e-DD - Komunikacja z systemem EMCS</a:t>
              </a:r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EF09B6-D7D3-40EE-BCDF-6EAA3FF9E26C}"/>
              </a:ext>
            </a:extLst>
          </p:cNvPr>
          <p:cNvSpPr txBox="1"/>
          <p:nvPr/>
        </p:nvSpPr>
        <p:spPr>
          <a:xfrm>
            <a:off x="1955549" y="1325707"/>
            <a:ext cx="83654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l-PL" sz="2000" b="1" u="sng" dirty="0"/>
              <a:t>Warianty komunikatów:</a:t>
            </a:r>
          </a:p>
          <a:p>
            <a:pPr algn="just">
              <a:spcBef>
                <a:spcPts val="0"/>
              </a:spcBef>
            </a:pPr>
            <a:endParaRPr lang="pl-PL" sz="2000" dirty="0"/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Wysyłka (</a:t>
            </a:r>
            <a:r>
              <a:rPr lang="pl-PL" sz="2000" b="1" dirty="0"/>
              <a:t>DD815</a:t>
            </a:r>
            <a:r>
              <a:rPr lang="pl-PL" sz="2000" dirty="0"/>
              <a:t>) i odbiór wyrobów (</a:t>
            </a:r>
            <a:r>
              <a:rPr lang="pl-PL" sz="2000" b="1" dirty="0"/>
              <a:t>DD818</a:t>
            </a:r>
            <a:r>
              <a:rPr lang="pl-PL" sz="2000" u="sng" dirty="0"/>
              <a:t>)</a:t>
            </a:r>
            <a:endParaRPr lang="pl-PL" sz="2000" dirty="0"/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Wysyłka zbiorcza (</a:t>
            </a:r>
            <a:r>
              <a:rPr lang="pl-PL" sz="2000" b="1" dirty="0"/>
              <a:t>DD815B</a:t>
            </a:r>
            <a:r>
              <a:rPr lang="pl-PL" sz="2000" dirty="0"/>
              <a:t>) i odbiór wyrobów (</a:t>
            </a:r>
            <a:r>
              <a:rPr lang="pl-PL" sz="2000" b="1" dirty="0"/>
              <a:t>DD818B</a:t>
            </a:r>
            <a:r>
              <a:rPr lang="pl-PL" sz="2000" dirty="0"/>
              <a:t>)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Anulowanie dostawy (</a:t>
            </a:r>
            <a:r>
              <a:rPr lang="pl-PL" sz="2000" b="1" dirty="0"/>
              <a:t>DD810</a:t>
            </a:r>
            <a:r>
              <a:rPr lang="pl-PL" sz="2000" dirty="0"/>
              <a:t>)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Zmiana miejsca przeznaczenia dostawy (</a:t>
            </a:r>
            <a:r>
              <a:rPr lang="pl-PL" sz="2000" b="1" dirty="0"/>
              <a:t>DD813</a:t>
            </a:r>
            <a:r>
              <a:rPr lang="pl-PL" sz="2000" dirty="0"/>
              <a:t>)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Zmiana miejsca przeznaczania dla przemieszczeń zbiorczych (</a:t>
            </a:r>
            <a:r>
              <a:rPr lang="pl-PL" sz="2000" b="1" dirty="0"/>
              <a:t>DD813B</a:t>
            </a:r>
            <a:r>
              <a:rPr lang="pl-PL" sz="2000" dirty="0"/>
              <a:t>)</a:t>
            </a:r>
            <a:endParaRPr lang="pl-PL" sz="2000" u="sng" dirty="0"/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/>
              <a:t>Informacja o przeprowadzeniu kontroli </a:t>
            </a:r>
            <a:r>
              <a:rPr lang="pl-PL" sz="2000" dirty="0"/>
              <a:t>(</a:t>
            </a:r>
            <a:r>
              <a:rPr lang="pl-PL" sz="2000" b="1" dirty="0"/>
              <a:t>DD716</a:t>
            </a:r>
            <a:r>
              <a:rPr lang="pl-PL" sz="2000" dirty="0"/>
              <a:t>)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Powiadomienie o przeładunku wyrobów (</a:t>
            </a:r>
            <a:r>
              <a:rPr lang="pl-PL" sz="2000" b="1" dirty="0"/>
              <a:t>DD812</a:t>
            </a:r>
            <a:r>
              <a:rPr lang="pl-PL" sz="2000" dirty="0"/>
              <a:t>)</a:t>
            </a:r>
            <a:endParaRPr lang="pl-PL" sz="2000" u="sng" dirty="0"/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Powiadomienie o przybyciu wyrobów (</a:t>
            </a:r>
            <a:r>
              <a:rPr lang="pl-PL" sz="2000" b="1" dirty="0"/>
              <a:t>DD817</a:t>
            </a:r>
            <a:r>
              <a:rPr lang="pl-PL" sz="2000" dirty="0"/>
              <a:t>)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dirty="0"/>
              <a:t>Przypomnienie o braku przesłania raportu odbioru lub zmiany miejsca dostawy (</a:t>
            </a:r>
            <a:r>
              <a:rPr lang="pl-PL" sz="2000" b="1" dirty="0"/>
              <a:t>DD802</a:t>
            </a:r>
            <a:r>
              <a:rPr lang="pl-PL" sz="2000" dirty="0"/>
              <a:t>)</a:t>
            </a:r>
          </a:p>
          <a:p>
            <a:endParaRPr lang="pl-PL" dirty="0"/>
          </a:p>
        </p:txBody>
      </p:sp>
      <p:pic>
        <p:nvPicPr>
          <p:cNvPr id="9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9A13D54-A3D0-4F7A-8F98-FDEE0503E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635963"/>
      </p:ext>
    </p:extLst>
  </p:cSld>
  <p:clrMapOvr>
    <a:masterClrMapping/>
  </p:clrMapOvr>
  <p:transition spd="med">
    <p:push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spect="1" noChangeArrowheads="1"/>
          </p:cNvSpPr>
          <p:nvPr/>
        </p:nvSpPr>
        <p:spPr bwMode="auto">
          <a:xfrm flipV="1">
            <a:off x="1830583" y="1231506"/>
            <a:ext cx="524379" cy="65918"/>
          </a:xfrm>
          <a:prstGeom prst="rect">
            <a:avLst/>
          </a:prstGeom>
          <a:solidFill>
            <a:srgbClr val="E62647"/>
          </a:solidFill>
          <a:ln w="3175">
            <a:solidFill>
              <a:srgbClr val="E62647"/>
            </a:solidFill>
            <a:miter lim="800000"/>
            <a:headEnd/>
            <a:tailEnd/>
          </a:ln>
        </p:spPr>
        <p:txBody>
          <a:bodyPr vert="horz" wrap="square" lIns="97007" tIns="48505" rIns="97007" bIns="48505" numCol="1" anchor="t" anchorCtr="0" compatLnSpc="1">
            <a:prstTxWarp prst="textNoShape">
              <a:avLst/>
            </a:prstTxWarp>
          </a:bodyPr>
          <a:lstStyle/>
          <a:p>
            <a:pPr indent="-292670" defTabSz="457200"/>
            <a:endParaRPr lang="pl-PL" sz="1494">
              <a:solidFill>
                <a:srgbClr val="269BC9"/>
              </a:solidFill>
              <a:latin typeface="Calibri" panose="020F0502020204030204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630F206E-9319-4E4A-876D-986CA3FE3068}"/>
              </a:ext>
            </a:extLst>
          </p:cNvPr>
          <p:cNvSpPr txBox="1"/>
          <p:nvPr/>
        </p:nvSpPr>
        <p:spPr>
          <a:xfrm>
            <a:off x="2010360" y="1542612"/>
            <a:ext cx="2258761" cy="43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2209" b="1" dirty="0">
                <a:solidFill>
                  <a:srgbClr val="062655"/>
                </a:solidFill>
                <a:latin typeface="Calibri" panose="020F0502020204030204"/>
              </a:rPr>
              <a:t>WYSYŁAJĄCY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3846DE54-CD6E-431F-BAEF-6C188B8F0477}"/>
              </a:ext>
            </a:extLst>
          </p:cNvPr>
          <p:cNvSpPr txBox="1"/>
          <p:nvPr/>
        </p:nvSpPr>
        <p:spPr>
          <a:xfrm>
            <a:off x="5372162" y="1542612"/>
            <a:ext cx="2497055" cy="43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2209" b="1" dirty="0">
                <a:solidFill>
                  <a:srgbClr val="062655"/>
                </a:solidFill>
                <a:latin typeface="Calibri" panose="020F0502020204030204"/>
              </a:rPr>
              <a:t>PUESC/EMCS PL 2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D6872E04-AFE9-41F3-8CCC-8CEFF8896BD5}"/>
              </a:ext>
            </a:extLst>
          </p:cNvPr>
          <p:cNvSpPr txBox="1"/>
          <p:nvPr/>
        </p:nvSpPr>
        <p:spPr>
          <a:xfrm>
            <a:off x="8595892" y="1542612"/>
            <a:ext cx="1998136" cy="43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2209" b="1" dirty="0">
                <a:solidFill>
                  <a:srgbClr val="062655"/>
                </a:solidFill>
                <a:latin typeface="Calibri" panose="020F0502020204030204"/>
              </a:rPr>
              <a:t>ODBIORCA</a:t>
            </a: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D88F3F41-F0C2-4B0E-94EE-06F792B8F4D0}"/>
              </a:ext>
            </a:extLst>
          </p:cNvPr>
          <p:cNvSpPr/>
          <p:nvPr/>
        </p:nvSpPr>
        <p:spPr>
          <a:xfrm>
            <a:off x="5557455" y="2010591"/>
            <a:ext cx="2099508" cy="2836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62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 sz="198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50A4F4A6-2B59-47D2-8185-970811D256F3}"/>
              </a:ext>
            </a:extLst>
          </p:cNvPr>
          <p:cNvCxnSpPr>
            <a:cxnSpLocks/>
          </p:cNvCxnSpPr>
          <p:nvPr/>
        </p:nvCxnSpPr>
        <p:spPr>
          <a:xfrm>
            <a:off x="3882571" y="3021858"/>
            <a:ext cx="1351771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2F981106-C70B-4ADE-8D35-841FC604E2DB}"/>
              </a:ext>
            </a:extLst>
          </p:cNvPr>
          <p:cNvSpPr txBox="1"/>
          <p:nvPr/>
        </p:nvSpPr>
        <p:spPr>
          <a:xfrm>
            <a:off x="5977049" y="2308089"/>
            <a:ext cx="1206604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767" dirty="0">
                <a:solidFill>
                  <a:srgbClr val="062655"/>
                </a:solidFill>
                <a:latin typeface="Calibri" panose="020F0502020204030204"/>
              </a:rPr>
              <a:t>PODPIS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00083A37-DDF1-4734-84DC-5D0AEA9F5F6C}"/>
              </a:ext>
            </a:extLst>
          </p:cNvPr>
          <p:cNvSpPr txBox="1"/>
          <p:nvPr/>
        </p:nvSpPr>
        <p:spPr>
          <a:xfrm>
            <a:off x="5740028" y="2813026"/>
            <a:ext cx="1737509" cy="63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767" dirty="0">
                <a:solidFill>
                  <a:srgbClr val="062655"/>
                </a:solidFill>
                <a:latin typeface="Calibri" panose="020F0502020204030204"/>
              </a:rPr>
              <a:t>UPRAWNIENIA PODMIOTÓW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AB2ACB6B-0EF3-4B0B-A637-95E2639202FA}"/>
              </a:ext>
            </a:extLst>
          </p:cNvPr>
          <p:cNvSpPr txBox="1"/>
          <p:nvPr/>
        </p:nvSpPr>
        <p:spPr>
          <a:xfrm>
            <a:off x="5764562" y="3526766"/>
            <a:ext cx="1612023" cy="63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767" dirty="0">
                <a:solidFill>
                  <a:srgbClr val="062655"/>
                </a:solidFill>
                <a:latin typeface="Calibri" panose="020F0502020204030204"/>
              </a:rPr>
              <a:t>POPRAWNOŚĆ KOMUNIKATU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EA1173B0-5BEE-4A83-BE88-B00C97AA94F3}"/>
              </a:ext>
            </a:extLst>
          </p:cNvPr>
          <p:cNvSpPr txBox="1"/>
          <p:nvPr/>
        </p:nvSpPr>
        <p:spPr>
          <a:xfrm>
            <a:off x="5699862" y="4291749"/>
            <a:ext cx="1818141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767" dirty="0">
                <a:solidFill>
                  <a:srgbClr val="062655"/>
                </a:solidFill>
                <a:latin typeface="Calibri" panose="020F0502020204030204"/>
              </a:rPr>
              <a:t>ZABEZPIECZENIE</a:t>
            </a:r>
          </a:p>
        </p:txBody>
      </p:sp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F25FF341-C8D1-4979-AF8A-0D193754C228}"/>
              </a:ext>
            </a:extLst>
          </p:cNvPr>
          <p:cNvCxnSpPr>
            <a:cxnSpLocks/>
          </p:cNvCxnSpPr>
          <p:nvPr/>
        </p:nvCxnSpPr>
        <p:spPr>
          <a:xfrm flipH="1" flipV="1">
            <a:off x="3802648" y="3577704"/>
            <a:ext cx="1489370" cy="698674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F728F6-7C06-4097-B3EB-DD59DC16BA02}"/>
              </a:ext>
            </a:extLst>
          </p:cNvPr>
          <p:cNvSpPr txBox="1"/>
          <p:nvPr/>
        </p:nvSpPr>
        <p:spPr>
          <a:xfrm>
            <a:off x="3964722" y="2309088"/>
            <a:ext cx="1090532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988" dirty="0">
                <a:solidFill>
                  <a:srgbClr val="062655"/>
                </a:solidFill>
                <a:latin typeface="Calibri" panose="020F0502020204030204"/>
              </a:rPr>
              <a:t>DD815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5842188B-9AF5-4FCA-977E-70FF96CB7EE6}"/>
              </a:ext>
            </a:extLst>
          </p:cNvPr>
          <p:cNvSpPr txBox="1"/>
          <p:nvPr/>
        </p:nvSpPr>
        <p:spPr>
          <a:xfrm>
            <a:off x="4322215" y="4309661"/>
            <a:ext cx="1038302" cy="704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988" dirty="0">
                <a:solidFill>
                  <a:srgbClr val="062655"/>
                </a:solidFill>
                <a:latin typeface="Calibri" panose="020F0502020204030204"/>
              </a:rPr>
              <a:t>DD801</a:t>
            </a:r>
          </a:p>
          <a:p>
            <a:pPr defTabSz="457200"/>
            <a:r>
              <a:rPr lang="pl-PL" sz="1988" dirty="0">
                <a:solidFill>
                  <a:srgbClr val="062655"/>
                </a:solidFill>
                <a:latin typeface="Calibri" panose="020F0502020204030204"/>
              </a:rPr>
              <a:t>DDARC</a:t>
            </a:r>
          </a:p>
        </p:txBody>
      </p:sp>
      <p:cxnSp>
        <p:nvCxnSpPr>
          <p:cNvPr id="74" name="Łącznik prosty ze strzałką 73">
            <a:extLst>
              <a:ext uri="{FF2B5EF4-FFF2-40B4-BE49-F238E27FC236}">
                <a16:creationId xmlns:a16="http://schemas.microsoft.com/office/drawing/2014/main" id="{92DA44E6-E28A-4EED-8D52-491F8C0F7536}"/>
              </a:ext>
            </a:extLst>
          </p:cNvPr>
          <p:cNvCxnSpPr>
            <a:cxnSpLocks/>
          </p:cNvCxnSpPr>
          <p:nvPr/>
        </p:nvCxnSpPr>
        <p:spPr>
          <a:xfrm>
            <a:off x="7656964" y="3429000"/>
            <a:ext cx="1029621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6D1FF4BE-84BA-448F-8E58-67281623763F}"/>
              </a:ext>
            </a:extLst>
          </p:cNvPr>
          <p:cNvSpPr txBox="1"/>
          <p:nvPr/>
        </p:nvSpPr>
        <p:spPr>
          <a:xfrm>
            <a:off x="7684643" y="3401481"/>
            <a:ext cx="1188660" cy="704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988" dirty="0">
                <a:solidFill>
                  <a:srgbClr val="062655"/>
                </a:solidFill>
                <a:latin typeface="Calibri" panose="020F0502020204030204"/>
              </a:rPr>
              <a:t>DD801</a:t>
            </a:r>
          </a:p>
          <a:p>
            <a:pPr defTabSz="457200"/>
            <a:r>
              <a:rPr lang="pl-PL" sz="1988" dirty="0">
                <a:solidFill>
                  <a:srgbClr val="062655"/>
                </a:solidFill>
                <a:latin typeface="Calibri" panose="020F0502020204030204"/>
              </a:rPr>
              <a:t>DDARC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1EBE062F-7489-46CB-99F0-E517EB64AED7}"/>
              </a:ext>
            </a:extLst>
          </p:cNvPr>
          <p:cNvSpPr txBox="1"/>
          <p:nvPr/>
        </p:nvSpPr>
        <p:spPr>
          <a:xfrm>
            <a:off x="6513131" y="5443189"/>
            <a:ext cx="930467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988" dirty="0">
                <a:solidFill>
                  <a:srgbClr val="062655"/>
                </a:solidFill>
                <a:latin typeface="Calibri" panose="020F0502020204030204"/>
              </a:rPr>
              <a:t>DDARC</a:t>
            </a:r>
          </a:p>
        </p:txBody>
      </p:sp>
      <p:cxnSp>
        <p:nvCxnSpPr>
          <p:cNvPr id="77" name="Łącznik prosty ze strzałką 76">
            <a:extLst>
              <a:ext uri="{FF2B5EF4-FFF2-40B4-BE49-F238E27FC236}">
                <a16:creationId xmlns:a16="http://schemas.microsoft.com/office/drawing/2014/main" id="{B09AC424-651C-498B-977A-21A89DF448C2}"/>
              </a:ext>
            </a:extLst>
          </p:cNvPr>
          <p:cNvCxnSpPr>
            <a:cxnSpLocks/>
          </p:cNvCxnSpPr>
          <p:nvPr/>
        </p:nvCxnSpPr>
        <p:spPr>
          <a:xfrm flipV="1">
            <a:off x="4835820" y="6052317"/>
            <a:ext cx="2775053" cy="40772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Obraz 77">
            <a:extLst>
              <a:ext uri="{FF2B5EF4-FFF2-40B4-BE49-F238E27FC236}">
                <a16:creationId xmlns:a16="http://schemas.microsoft.com/office/drawing/2014/main" id="{B957C872-6AA7-4778-B07E-AE060455D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191" y="2327911"/>
            <a:ext cx="1621012" cy="1387895"/>
          </a:xfrm>
          <a:prstGeom prst="rect">
            <a:avLst/>
          </a:prstGeom>
        </p:spPr>
      </p:pic>
      <p:pic>
        <p:nvPicPr>
          <p:cNvPr id="79" name="Obraz 78">
            <a:extLst>
              <a:ext uri="{FF2B5EF4-FFF2-40B4-BE49-F238E27FC236}">
                <a16:creationId xmlns:a16="http://schemas.microsoft.com/office/drawing/2014/main" id="{A25DF737-B5D0-4B8C-B9EE-378C7CAD0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77713" y="2236770"/>
            <a:ext cx="1724934" cy="1470332"/>
          </a:xfrm>
          <a:prstGeom prst="rect">
            <a:avLst/>
          </a:prstGeom>
        </p:spPr>
      </p:pic>
      <p:pic>
        <p:nvPicPr>
          <p:cNvPr id="80" name="Obraz 79">
            <a:extLst>
              <a:ext uri="{FF2B5EF4-FFF2-40B4-BE49-F238E27FC236}">
                <a16:creationId xmlns:a16="http://schemas.microsoft.com/office/drawing/2014/main" id="{46B5923C-B3AD-41A3-8E72-3F910A1C5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675" y="2358526"/>
            <a:ext cx="490255" cy="329307"/>
          </a:xfrm>
          <a:prstGeom prst="rect">
            <a:avLst/>
          </a:prstGeom>
        </p:spPr>
      </p:pic>
      <p:grpSp>
        <p:nvGrpSpPr>
          <p:cNvPr id="81" name="Grupa 80">
            <a:extLst>
              <a:ext uri="{FF2B5EF4-FFF2-40B4-BE49-F238E27FC236}">
                <a16:creationId xmlns:a16="http://schemas.microsoft.com/office/drawing/2014/main" id="{54AFDAD1-4B19-4879-A3FA-6BE9DDCFE48A}"/>
              </a:ext>
            </a:extLst>
          </p:cNvPr>
          <p:cNvGrpSpPr/>
          <p:nvPr/>
        </p:nvGrpSpPr>
        <p:grpSpPr>
          <a:xfrm>
            <a:off x="4375939" y="3381214"/>
            <a:ext cx="674989" cy="733273"/>
            <a:chOff x="3238056" y="3349763"/>
            <a:chExt cx="608960" cy="651187"/>
          </a:xfrm>
        </p:grpSpPr>
        <p:pic>
          <p:nvPicPr>
            <p:cNvPr id="82" name="Obraz 81">
              <a:extLst>
                <a:ext uri="{FF2B5EF4-FFF2-40B4-BE49-F238E27FC236}">
                  <a16:creationId xmlns:a16="http://schemas.microsoft.com/office/drawing/2014/main" id="{E810CED6-2220-4484-99E9-9736EED4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2719" y="3349763"/>
              <a:ext cx="444297" cy="581108"/>
            </a:xfrm>
            <a:prstGeom prst="rect">
              <a:avLst/>
            </a:prstGeom>
          </p:spPr>
        </p:pic>
        <p:pic>
          <p:nvPicPr>
            <p:cNvPr id="83" name="Obraz 82">
              <a:extLst>
                <a:ext uri="{FF2B5EF4-FFF2-40B4-BE49-F238E27FC236}">
                  <a16:creationId xmlns:a16="http://schemas.microsoft.com/office/drawing/2014/main" id="{2D14743E-8992-4076-8DC9-2A9DCAFD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8056" y="3655121"/>
              <a:ext cx="461787" cy="345829"/>
            </a:xfrm>
            <a:prstGeom prst="rect">
              <a:avLst/>
            </a:prstGeom>
          </p:spPr>
        </p:pic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B396869B-C167-45BA-9732-DFEC5465A6C7}"/>
              </a:ext>
            </a:extLst>
          </p:cNvPr>
          <p:cNvGrpSpPr/>
          <p:nvPr/>
        </p:nvGrpSpPr>
        <p:grpSpPr>
          <a:xfrm>
            <a:off x="7856296" y="2687757"/>
            <a:ext cx="567468" cy="646733"/>
            <a:chOff x="3238056" y="3349763"/>
            <a:chExt cx="608960" cy="651187"/>
          </a:xfrm>
        </p:grpSpPr>
        <p:pic>
          <p:nvPicPr>
            <p:cNvPr id="85" name="Obraz 84">
              <a:extLst>
                <a:ext uri="{FF2B5EF4-FFF2-40B4-BE49-F238E27FC236}">
                  <a16:creationId xmlns:a16="http://schemas.microsoft.com/office/drawing/2014/main" id="{6DC3DF78-4496-4E0C-BAEA-F83EFA346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2719" y="3349763"/>
              <a:ext cx="444297" cy="581108"/>
            </a:xfrm>
            <a:prstGeom prst="rect">
              <a:avLst/>
            </a:prstGeom>
          </p:spPr>
        </p:pic>
        <p:pic>
          <p:nvPicPr>
            <p:cNvPr id="86" name="Obraz 85">
              <a:extLst>
                <a:ext uri="{FF2B5EF4-FFF2-40B4-BE49-F238E27FC236}">
                  <a16:creationId xmlns:a16="http://schemas.microsoft.com/office/drawing/2014/main" id="{BE1947D0-637D-40E2-B986-B7E7657C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8056" y="3655121"/>
              <a:ext cx="461787" cy="345829"/>
            </a:xfrm>
            <a:prstGeom prst="rect">
              <a:avLst/>
            </a:prstGeom>
          </p:spPr>
        </p:pic>
      </p:grpSp>
      <p:pic>
        <p:nvPicPr>
          <p:cNvPr id="87" name="Obraz 86">
            <a:extLst>
              <a:ext uri="{FF2B5EF4-FFF2-40B4-BE49-F238E27FC236}">
                <a16:creationId xmlns:a16="http://schemas.microsoft.com/office/drawing/2014/main" id="{117EFCFE-380A-41B9-AAB4-BF2F378C1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9218" y="4762636"/>
            <a:ext cx="1542553" cy="1617578"/>
          </a:xfrm>
          <a:prstGeom prst="rect">
            <a:avLst/>
          </a:prstGeom>
        </p:spPr>
      </p:pic>
      <p:pic>
        <p:nvPicPr>
          <p:cNvPr id="88" name="Obraz 87">
            <a:extLst>
              <a:ext uri="{FF2B5EF4-FFF2-40B4-BE49-F238E27FC236}">
                <a16:creationId xmlns:a16="http://schemas.microsoft.com/office/drawing/2014/main" id="{10C2CA7A-19CB-4889-BF6F-F747D5CDEC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7060" y="5544102"/>
            <a:ext cx="1724934" cy="752307"/>
          </a:xfrm>
          <a:prstGeom prst="rect">
            <a:avLst/>
          </a:prstGeom>
        </p:spPr>
      </p:pic>
      <p:grpSp>
        <p:nvGrpSpPr>
          <p:cNvPr id="36" name="Grupa 35">
            <a:extLst>
              <a:ext uri="{FF2B5EF4-FFF2-40B4-BE49-F238E27FC236}">
                <a16:creationId xmlns:a16="http://schemas.microsoft.com/office/drawing/2014/main" id="{CCE94B3B-046A-4014-8EE6-A3BD8F4F0D6D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01499E03-267A-46B2-8F3F-292ECC2BEC38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8" name="Tytuł 1">
              <a:extLst>
                <a:ext uri="{FF2B5EF4-FFF2-40B4-BE49-F238E27FC236}">
                  <a16:creationId xmlns:a16="http://schemas.microsoft.com/office/drawing/2014/main" id="{ED18817B-1A7D-44A5-9520-89F557FF9C0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7" y="400318"/>
              <a:ext cx="6891046" cy="324617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e-DD - Przemieszczanie poza procedurą zawieszenia poboru akcyzy</a:t>
              </a:r>
            </a:p>
          </p:txBody>
        </p:sp>
      </p:grpSp>
      <p:pic>
        <p:nvPicPr>
          <p:cNvPr id="3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DFEED22-CE46-4C25-AA4E-677B1381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59078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41914 0.00463 " pathEditMode="relative" rAng="0" ptsTypes="AA">
                                      <p:cBhvr>
                                        <p:cTn id="73" dur="3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8" grpId="0"/>
      <p:bldP spid="69" grpId="0"/>
      <p:bldP spid="70" grpId="0"/>
      <p:bldP spid="72" grpId="0"/>
      <p:bldP spid="73" grpId="0"/>
      <p:bldP spid="75" grpId="0"/>
      <p:bldP spid="7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Wysyłka wyrobów bez kontroli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0889" y="1337549"/>
            <a:ext cx="201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WYSYŁAJĄCY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93333" y="1390980"/>
            <a:ext cx="225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PUESC/EMCS PL 2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40415" y="1379064"/>
            <a:ext cx="180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ODBIORCA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383488" y="1994261"/>
            <a:ext cx="2037806" cy="2688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62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2927350" y="2668794"/>
            <a:ext cx="1456137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4833257" y="2233967"/>
            <a:ext cx="108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PODPIS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618620" y="2691216"/>
            <a:ext cx="156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UPRAWNIENIA PODMIOTÓW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695737" y="3331220"/>
            <a:ext cx="145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POPRAWNOŚĆ KOMUNIKATU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582247" y="4030282"/>
            <a:ext cx="164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ZABEZPIECZENIE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H="1" flipV="1">
            <a:off x="2866248" y="3437734"/>
            <a:ext cx="1517241" cy="777214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2851967" y="2227642"/>
            <a:ext cx="9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DD815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189407" y="4190523"/>
            <a:ext cx="9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DD801</a:t>
            </a:r>
          </a:p>
          <a:p>
            <a:r>
              <a:rPr lang="pl-PL" dirty="0">
                <a:solidFill>
                  <a:srgbClr val="062655"/>
                </a:solidFill>
              </a:rPr>
              <a:t>DDARC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6421294" y="3104603"/>
            <a:ext cx="1668969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6780424" y="3324447"/>
            <a:ext cx="85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DD801</a:t>
            </a:r>
          </a:p>
          <a:p>
            <a:r>
              <a:rPr lang="pl-PL" dirty="0">
                <a:solidFill>
                  <a:srgbClr val="062655"/>
                </a:solidFill>
              </a:rPr>
              <a:t>DDARC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3035866" y="5667375"/>
            <a:ext cx="83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DDARC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3875314" y="5855732"/>
            <a:ext cx="3918857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210" y="2071191"/>
            <a:ext cx="2288148" cy="195909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1419" y="1980275"/>
            <a:ext cx="2350547" cy="200360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730" y="2272411"/>
            <a:ext cx="404700" cy="292443"/>
          </a:xfrm>
          <a:prstGeom prst="rect">
            <a:avLst/>
          </a:prstGeom>
        </p:spPr>
      </p:pic>
      <p:grpSp>
        <p:nvGrpSpPr>
          <p:cNvPr id="42" name="Grupa 41"/>
          <p:cNvGrpSpPr/>
          <p:nvPr/>
        </p:nvGrpSpPr>
        <p:grpSpPr>
          <a:xfrm>
            <a:off x="3238056" y="3349763"/>
            <a:ext cx="608960" cy="651187"/>
            <a:chOff x="3238056" y="3349763"/>
            <a:chExt cx="608960" cy="651187"/>
          </a:xfrm>
        </p:grpSpPr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2719" y="3349763"/>
              <a:ext cx="444297" cy="581108"/>
            </a:xfrm>
            <a:prstGeom prst="rect">
              <a:avLst/>
            </a:prstGeom>
          </p:spPr>
        </p:pic>
        <p:pic>
          <p:nvPicPr>
            <p:cNvPr id="40" name="Obraz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8056" y="3655121"/>
              <a:ext cx="461787" cy="345829"/>
            </a:xfrm>
            <a:prstGeom prst="rect">
              <a:avLst/>
            </a:prstGeom>
          </p:spPr>
        </p:pic>
      </p:grpSp>
      <p:grpSp>
        <p:nvGrpSpPr>
          <p:cNvPr id="43" name="Grupa 42"/>
          <p:cNvGrpSpPr/>
          <p:nvPr/>
        </p:nvGrpSpPr>
        <p:grpSpPr>
          <a:xfrm>
            <a:off x="6870435" y="2551433"/>
            <a:ext cx="671635" cy="718208"/>
            <a:chOff x="3238056" y="3349763"/>
            <a:chExt cx="608960" cy="651187"/>
          </a:xfrm>
        </p:grpSpPr>
        <p:pic>
          <p:nvPicPr>
            <p:cNvPr id="44" name="Obraz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2719" y="3349763"/>
              <a:ext cx="444297" cy="581108"/>
            </a:xfrm>
            <a:prstGeom prst="rect">
              <a:avLst/>
            </a:prstGeom>
          </p:spPr>
        </p:pic>
        <p:pic>
          <p:nvPicPr>
            <p:cNvPr id="45" name="Obraz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8056" y="3655121"/>
              <a:ext cx="461787" cy="345829"/>
            </a:xfrm>
            <a:prstGeom prst="rect">
              <a:avLst/>
            </a:prstGeom>
          </p:spPr>
        </p:pic>
      </p:grpSp>
      <p:pic>
        <p:nvPicPr>
          <p:cNvPr id="47" name="Obraz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448" y="4574807"/>
            <a:ext cx="2059967" cy="1823185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802" y="5115406"/>
            <a:ext cx="2405793" cy="1049254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DD9EAE28-9CBC-4E6D-BD61-66B021DCA36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06" y="207111"/>
            <a:ext cx="1751647" cy="844873"/>
          </a:xfrm>
          <a:prstGeom prst="rect">
            <a:avLst/>
          </a:prstGeom>
        </p:spPr>
      </p:pic>
      <p:pic>
        <p:nvPicPr>
          <p:cNvPr id="3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F0E5235-1EC9-4FBD-952A-AAC19498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41914 0.00463 " pathEditMode="relative" rAng="0" ptsTypes="AA">
                                      <p:cBhvr>
                                        <p:cTn id="73" dur="3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4" grpId="0"/>
      <p:bldP spid="25" grpId="0"/>
      <p:bldP spid="28" grpId="0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Odbiór wyrobów bez kontroli  art. 46i</a:t>
            </a:r>
            <a:br>
              <a:rPr lang="pl-PL" dirty="0"/>
            </a:b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599583" y="1939740"/>
            <a:ext cx="2037806" cy="2276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62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30310" y="2263803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62655"/>
                </a:solidFill>
              </a:rPr>
              <a:t>PODPIS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791663" y="2751007"/>
            <a:ext cx="160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62655"/>
                </a:solidFill>
              </a:rPr>
              <a:t>POPRAWNOŚĆ KOMUNIKATU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754281" y="3545988"/>
            <a:ext cx="172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62655"/>
                </a:solidFill>
              </a:rPr>
              <a:t>ZABEZPIECZENIE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6637389" y="2629522"/>
            <a:ext cx="2622225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6637389" y="3454488"/>
            <a:ext cx="2622224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8" idx="1"/>
          </p:cNvCxnSpPr>
          <p:nvPr/>
        </p:nvCxnSpPr>
        <p:spPr>
          <a:xfrm flipH="1" flipV="1">
            <a:off x="2895622" y="3074172"/>
            <a:ext cx="1703961" cy="3794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7539482" y="2260190"/>
            <a:ext cx="8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DD818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7539483" y="3103623"/>
            <a:ext cx="8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DD818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321773" y="2751007"/>
            <a:ext cx="8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DD818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2915" y="2062020"/>
            <a:ext cx="2429135" cy="2070591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530889" y="1337549"/>
            <a:ext cx="280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WYSYŁAJĄCY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4051454" y="1390980"/>
            <a:ext cx="313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PUESC/EMCS PL 2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675946" y="1390980"/>
            <a:ext cx="305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ODBIORCA (WYSYŁAJĄCY KOMUNIKAT ODBIORU)</a:t>
            </a:r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195" y="2096959"/>
            <a:ext cx="2475187" cy="2119233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804" y="4748755"/>
            <a:ext cx="2241967" cy="97780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38201" y="4957576"/>
            <a:ext cx="783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Zakończenie przemieszczenia – z chwilą przesłania raportu odbioru zawierającego </a:t>
            </a:r>
            <a:r>
              <a:rPr lang="pl-PL" sz="2400" b="1" u="sng" dirty="0">
                <a:solidFill>
                  <a:srgbClr val="FF0000"/>
                </a:solidFill>
              </a:rPr>
              <a:t>kompletne i prawidłowe dane</a:t>
            </a:r>
            <a:r>
              <a:rPr lang="pl-PL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53E6D5CD-75B1-49B2-999D-4BC4A43B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2" grpId="0"/>
      <p:bldP spid="23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Łącznik prosty ze strzałką 54"/>
          <p:cNvCxnSpPr/>
          <p:nvPr/>
        </p:nvCxnSpPr>
        <p:spPr>
          <a:xfrm flipH="1" flipV="1">
            <a:off x="2560793" y="3695327"/>
            <a:ext cx="1323007" cy="742784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Wysyłka wyrobów </a:t>
            </a:r>
            <a:r>
              <a:rPr lang="pl-PL" dirty="0">
                <a:highlight>
                  <a:srgbClr val="FFFF00"/>
                </a:highlight>
              </a:rPr>
              <a:t>z kontrolą</a:t>
            </a:r>
          </a:p>
        </p:txBody>
      </p:sp>
      <p:sp>
        <p:nvSpPr>
          <p:cNvPr id="9" name="Prostokąt 8"/>
          <p:cNvSpPr/>
          <p:nvPr/>
        </p:nvSpPr>
        <p:spPr>
          <a:xfrm>
            <a:off x="3884023" y="1994263"/>
            <a:ext cx="3369384" cy="2743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62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177073" y="2256364"/>
            <a:ext cx="108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PODPIS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563262" y="2733807"/>
            <a:ext cx="156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UPRAWNIENIA PODMIOTÓW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977309" y="2747244"/>
            <a:ext cx="145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POPRAWNOŚĆ KOMUNIKATU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587765" y="2260075"/>
            <a:ext cx="164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ZABEZPIECZENIE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010494" y="3605959"/>
            <a:ext cx="3093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KONTROLA – 2godziny/6 godzin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285041" y="3984252"/>
            <a:ext cx="254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62655"/>
                </a:solidFill>
              </a:rPr>
              <a:t>ZGODNOŚĆ EDD Z WYNIKAMI KONTROLI</a:t>
            </a:r>
          </a:p>
        </p:txBody>
      </p:sp>
      <p:cxnSp>
        <p:nvCxnSpPr>
          <p:cNvPr id="20" name="Łącznik prosty 19"/>
          <p:cNvCxnSpPr>
            <a:stCxn id="9" idx="1"/>
            <a:endCxn id="9" idx="3"/>
          </p:cNvCxnSpPr>
          <p:nvPr/>
        </p:nvCxnSpPr>
        <p:spPr>
          <a:xfrm>
            <a:off x="3884023" y="3365811"/>
            <a:ext cx="3369384" cy="0"/>
          </a:xfrm>
          <a:prstGeom prst="line">
            <a:avLst/>
          </a:prstGeom>
          <a:ln>
            <a:solidFill>
              <a:srgbClr val="062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2561016" y="2579791"/>
            <a:ext cx="1314297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 flipV="1">
            <a:off x="2561016" y="3187338"/>
            <a:ext cx="1323007" cy="742784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7253407" y="3095730"/>
            <a:ext cx="1307119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2656342" y="2895824"/>
            <a:ext cx="1396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>
                <a:solidFill>
                  <a:srgbClr val="062655"/>
                </a:solidFill>
              </a:defRPr>
            </a:lvl1pPr>
          </a:lstStyle>
          <a:p>
            <a:pPr algn="ctr"/>
            <a:r>
              <a:rPr lang="pl-PL" dirty="0">
                <a:highlight>
                  <a:srgbClr val="FFFF00"/>
                </a:highlight>
              </a:rPr>
              <a:t>DD716 </a:t>
            </a:r>
            <a:r>
              <a:rPr lang="pl-PL" sz="1100" dirty="0">
                <a:highlight>
                  <a:srgbClr val="FFFF00"/>
                </a:highlight>
              </a:rPr>
              <a:t>Powiadomienie o kontroli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1726483" y="3910197"/>
            <a:ext cx="103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DD801-</a:t>
            </a:r>
          </a:p>
          <a:p>
            <a:r>
              <a:rPr lang="pl-PL" dirty="0">
                <a:solidFill>
                  <a:srgbClr val="062655"/>
                </a:solidFill>
              </a:rPr>
              <a:t>DDARC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7502697" y="3066107"/>
            <a:ext cx="9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DD801-</a:t>
            </a:r>
          </a:p>
          <a:p>
            <a:r>
              <a:rPr lang="pl-PL" dirty="0">
                <a:solidFill>
                  <a:srgbClr val="062655"/>
                </a:solidFill>
              </a:rPr>
              <a:t>DDARC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7253407" y="3767547"/>
            <a:ext cx="1205073" cy="568439"/>
          </a:xfrm>
          <a:prstGeom prst="straightConnector1">
            <a:avLst/>
          </a:prstGeom>
          <a:ln w="28575">
            <a:solidFill>
              <a:srgbClr val="06265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7382287" y="4022848"/>
            <a:ext cx="12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DD716 </a:t>
            </a:r>
            <a:r>
              <a:rPr lang="pl-PL" sz="1100" dirty="0">
                <a:highlight>
                  <a:srgbClr val="FFFF00"/>
                </a:highlight>
              </a:rPr>
              <a:t>Powiadomienie o kontroli</a:t>
            </a:r>
            <a:endParaRPr lang="pl-PL" dirty="0">
              <a:highlight>
                <a:srgbClr val="FFFF00"/>
              </a:highlight>
            </a:endParaRP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1419" y="1980276"/>
            <a:ext cx="1980388" cy="1688080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076" y="2071192"/>
            <a:ext cx="1981281" cy="1696355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530889" y="1337549"/>
            <a:ext cx="201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WYSYŁAJĄCY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8340415" y="1379064"/>
            <a:ext cx="180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ODBIORCA</a:t>
            </a:r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449" y="4986035"/>
            <a:ext cx="1595332" cy="1411957"/>
          </a:xfrm>
          <a:prstGeom prst="rect">
            <a:avLst/>
          </a:prstGeom>
        </p:spPr>
      </p:pic>
      <p:sp>
        <p:nvSpPr>
          <p:cNvPr id="50" name="pole tekstowe 49"/>
          <p:cNvSpPr txBox="1"/>
          <p:nvPr/>
        </p:nvSpPr>
        <p:spPr>
          <a:xfrm>
            <a:off x="3035866" y="5667375"/>
            <a:ext cx="83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DDARC</a:t>
            </a:r>
          </a:p>
        </p:txBody>
      </p:sp>
      <p:cxnSp>
        <p:nvCxnSpPr>
          <p:cNvPr id="51" name="Łącznik prosty ze strzałką 50"/>
          <p:cNvCxnSpPr/>
          <p:nvPr/>
        </p:nvCxnSpPr>
        <p:spPr>
          <a:xfrm>
            <a:off x="3875314" y="5855732"/>
            <a:ext cx="3918857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/>
          <p:cNvSpPr txBox="1"/>
          <p:nvPr/>
        </p:nvSpPr>
        <p:spPr>
          <a:xfrm>
            <a:off x="4293333" y="1390980"/>
            <a:ext cx="225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PUESC/EMCS PL 2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218" y="5404746"/>
            <a:ext cx="1742377" cy="759914"/>
          </a:xfrm>
          <a:prstGeom prst="rect">
            <a:avLst/>
          </a:prstGeom>
        </p:spPr>
      </p:pic>
      <p:sp>
        <p:nvSpPr>
          <p:cNvPr id="53" name="pole tekstowe 52"/>
          <p:cNvSpPr txBox="1"/>
          <p:nvPr/>
        </p:nvSpPr>
        <p:spPr>
          <a:xfrm>
            <a:off x="2507326" y="2157975"/>
            <a:ext cx="9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DD815</a:t>
            </a:r>
          </a:p>
        </p:txBody>
      </p:sp>
      <p:pic>
        <p:nvPicPr>
          <p:cNvPr id="54" name="Obraz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2089" y="2202744"/>
            <a:ext cx="404700" cy="292443"/>
          </a:xfrm>
          <a:prstGeom prst="rect">
            <a:avLst/>
          </a:prstGeom>
        </p:spPr>
      </p:pic>
      <p:grpSp>
        <p:nvGrpSpPr>
          <p:cNvPr id="56" name="Grupa 55"/>
          <p:cNvGrpSpPr/>
          <p:nvPr/>
        </p:nvGrpSpPr>
        <p:grpSpPr>
          <a:xfrm>
            <a:off x="2766893" y="3732294"/>
            <a:ext cx="608960" cy="651187"/>
            <a:chOff x="3238056" y="3349763"/>
            <a:chExt cx="608960" cy="651187"/>
          </a:xfrm>
        </p:grpSpPr>
        <p:pic>
          <p:nvPicPr>
            <p:cNvPr id="57" name="Obraz 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2719" y="3349763"/>
              <a:ext cx="444297" cy="581108"/>
            </a:xfrm>
            <a:prstGeom prst="rect">
              <a:avLst/>
            </a:prstGeom>
          </p:spPr>
        </p:pic>
        <p:pic>
          <p:nvPicPr>
            <p:cNvPr id="58" name="Obraz 5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8056" y="3655121"/>
              <a:ext cx="461787" cy="345829"/>
            </a:xfrm>
            <a:prstGeom prst="rect">
              <a:avLst/>
            </a:prstGeom>
          </p:spPr>
        </p:pic>
      </p:grpSp>
      <p:grpSp>
        <p:nvGrpSpPr>
          <p:cNvPr id="59" name="Grupa 58"/>
          <p:cNvGrpSpPr/>
          <p:nvPr/>
        </p:nvGrpSpPr>
        <p:grpSpPr>
          <a:xfrm>
            <a:off x="7590747" y="2297711"/>
            <a:ext cx="671635" cy="718208"/>
            <a:chOff x="3238056" y="3349763"/>
            <a:chExt cx="608960" cy="651187"/>
          </a:xfrm>
        </p:grpSpPr>
        <p:pic>
          <p:nvPicPr>
            <p:cNvPr id="60" name="Obraz 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2719" y="3349763"/>
              <a:ext cx="444297" cy="581108"/>
            </a:xfrm>
            <a:prstGeom prst="rect">
              <a:avLst/>
            </a:prstGeom>
          </p:spPr>
        </p:pic>
        <p:pic>
          <p:nvPicPr>
            <p:cNvPr id="61" name="Obraz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8056" y="3655121"/>
              <a:ext cx="461787" cy="345829"/>
            </a:xfrm>
            <a:prstGeom prst="rect">
              <a:avLst/>
            </a:prstGeom>
          </p:spPr>
        </p:pic>
      </p:grpSp>
      <p:pic>
        <p:nvPicPr>
          <p:cNvPr id="4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5BB21C55-B367-4463-AFCD-E7C8FB9C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41915 0.00463 " pathEditMode="relative" rAng="0" ptsTypes="AA">
                                      <p:cBhvr>
                                        <p:cTn id="109" dur="3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/>
      <p:bldP spid="43" grpId="0"/>
      <p:bldP spid="44" grpId="0"/>
      <p:bldP spid="48" grpId="0"/>
      <p:bldP spid="24" grpId="0"/>
      <p:bldP spid="50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5286" y="21373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Odbiór wyrobów </a:t>
            </a:r>
            <a:r>
              <a:rPr lang="pl-PL" sz="3600" dirty="0">
                <a:highlight>
                  <a:srgbClr val="FFFF00"/>
                </a:highlight>
              </a:rPr>
              <a:t>z kontrolą</a:t>
            </a:r>
            <a:r>
              <a:rPr lang="pl-PL" sz="3600" dirty="0"/>
              <a:t> art. 46i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252624" y="1939739"/>
            <a:ext cx="2384765" cy="264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62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934952" y="2780863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62655"/>
                </a:solidFill>
              </a:rPr>
              <a:t>PODPIS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624484" y="3213296"/>
            <a:ext cx="170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62655"/>
                </a:solidFill>
              </a:rPr>
              <a:t>POPRAWNOŚĆ KOMUNIKATU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647376" y="3947945"/>
            <a:ext cx="17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62655"/>
                </a:solidFill>
              </a:rPr>
              <a:t>ZABEZPIECZENIE</a:t>
            </a:r>
          </a:p>
        </p:txBody>
      </p:sp>
      <p:cxnSp>
        <p:nvCxnSpPr>
          <p:cNvPr id="17" name="Łącznik prosty ze strzałką 16"/>
          <p:cNvCxnSpPr>
            <a:endCxn id="8" idx="3"/>
          </p:cNvCxnSpPr>
          <p:nvPr/>
        </p:nvCxnSpPr>
        <p:spPr>
          <a:xfrm flipH="1">
            <a:off x="6637389" y="3262401"/>
            <a:ext cx="2415508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6637389" y="4020107"/>
            <a:ext cx="2415507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2953409" y="3097315"/>
            <a:ext cx="1299215" cy="8533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7560739" y="2868742"/>
            <a:ext cx="8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DD818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7558517" y="3650775"/>
            <a:ext cx="8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DD818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350666" y="2762651"/>
            <a:ext cx="8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62655"/>
                </a:solidFill>
              </a:rPr>
              <a:t>DD818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396148" y="2026441"/>
            <a:ext cx="203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62655"/>
                </a:solidFill>
              </a:rPr>
              <a:t>KONTROLA –           2 godziny/6 godzin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4439617" y="2672772"/>
            <a:ext cx="2037806" cy="0"/>
          </a:xfrm>
          <a:prstGeom prst="line">
            <a:avLst/>
          </a:prstGeom>
          <a:ln>
            <a:solidFill>
              <a:srgbClr val="062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6637389" y="2349607"/>
            <a:ext cx="2415507" cy="0"/>
          </a:xfrm>
          <a:prstGeom prst="straightConnector1">
            <a:avLst/>
          </a:prstGeom>
          <a:ln w="28575">
            <a:solidFill>
              <a:srgbClr val="0626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6687687" y="1808457"/>
            <a:ext cx="2438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highlight>
                  <a:srgbClr val="FFFF00"/>
                </a:highlight>
              </a:rPr>
              <a:t>DD817 </a:t>
            </a:r>
          </a:p>
          <a:p>
            <a:pPr algn="ctr"/>
            <a:r>
              <a:rPr lang="pl-PL" sz="1100" dirty="0">
                <a:highlight>
                  <a:srgbClr val="FFFF00"/>
                </a:highlight>
              </a:rPr>
              <a:t>Powiadomienie o przybyciu wyrobów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05489" y="1348484"/>
            <a:ext cx="201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WYSYŁAJĄCY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9578212" y="1393635"/>
            <a:ext cx="180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ODBIORCA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4537242" y="1390221"/>
            <a:ext cx="225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62655"/>
                </a:solidFill>
              </a:rPr>
              <a:t>PUESC/EMCS PL 2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2915" y="2062020"/>
            <a:ext cx="2429135" cy="2070591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195" y="2096959"/>
            <a:ext cx="2475187" cy="2119233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804" y="4748755"/>
            <a:ext cx="2241967" cy="977804"/>
          </a:xfrm>
          <a:prstGeom prst="rect">
            <a:avLst/>
          </a:prstGeom>
        </p:spPr>
      </p:pic>
      <p:pic>
        <p:nvPicPr>
          <p:cNvPr id="3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9AC9E709-32AB-4A78-9907-305F628C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2" grpId="0"/>
      <p:bldP spid="23" grpId="0"/>
      <p:bldP spid="24" grpId="0"/>
      <p:bldP spid="3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523" y="350404"/>
            <a:ext cx="10936580" cy="70033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Wyroby zwolnione – dostawa na zwykłym </a:t>
            </a:r>
            <a:r>
              <a:rPr lang="pl-PL" sz="2800" dirty="0" err="1">
                <a:solidFill>
                  <a:schemeClr val="tx1"/>
                </a:solidFill>
              </a:rPr>
              <a:t>eDD</a:t>
            </a:r>
            <a:r>
              <a:rPr lang="pl-PL" sz="2800" dirty="0">
                <a:solidFill>
                  <a:schemeClr val="tx1"/>
                </a:solidFill>
              </a:rPr>
              <a:t> DD815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83448"/>
              </p:ext>
            </p:extLst>
          </p:nvPr>
        </p:nvGraphicFramePr>
        <p:xfrm>
          <a:off x="768106" y="876608"/>
          <a:ext cx="10792564" cy="2772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504">
                  <a:extLst>
                    <a:ext uri="{9D8B030D-6E8A-4147-A177-3AD203B41FA5}">
                      <a16:colId xmlns:a16="http://schemas.microsoft.com/office/drawing/2014/main" val="3637292584"/>
                    </a:ext>
                  </a:extLst>
                </a:gridCol>
                <a:gridCol w="3358148">
                  <a:extLst>
                    <a:ext uri="{9D8B030D-6E8A-4147-A177-3AD203B41FA5}">
                      <a16:colId xmlns:a16="http://schemas.microsoft.com/office/drawing/2014/main" val="4015198450"/>
                    </a:ext>
                  </a:extLst>
                </a:gridCol>
                <a:gridCol w="1870370">
                  <a:extLst>
                    <a:ext uri="{9D8B030D-6E8A-4147-A177-3AD203B41FA5}">
                      <a16:colId xmlns:a16="http://schemas.microsoft.com/office/drawing/2014/main" val="2504695481"/>
                    </a:ext>
                  </a:extLst>
                </a:gridCol>
                <a:gridCol w="4312542">
                  <a:extLst>
                    <a:ext uri="{9D8B030D-6E8A-4147-A177-3AD203B41FA5}">
                      <a16:colId xmlns:a16="http://schemas.microsoft.com/office/drawing/2014/main" val="971081666"/>
                    </a:ext>
                  </a:extLst>
                </a:gridCol>
              </a:tblGrid>
              <a:tr h="63137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Numer pola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Nazwa pola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Wypełnienie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Uwagi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735652983"/>
                  </a:ext>
                </a:extLst>
              </a:tr>
              <a:tr h="48474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1b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Tryb dostawy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dostawa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908547280"/>
                  </a:ext>
                </a:extLst>
              </a:tr>
              <a:tr h="71102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1c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Informacja o stawce zerowej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148993454"/>
                  </a:ext>
                </a:extLst>
              </a:tr>
              <a:tr h="94516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1j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Tryb zakończenia dostawy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zakończenie standardowe przez podmiot odbierający 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891330727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 rot="10800000" flipV="1">
            <a:off x="1419472" y="3710729"/>
            <a:ext cx="92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4E93"/>
                </a:solidFill>
              </a:rPr>
              <a:t>W przypadku przemieszczeń wyrobów zwolnionych od akcyzy należy uzupełniać sekcje dotyczące gwarancji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2991"/>
              </p:ext>
            </p:extLst>
          </p:nvPr>
        </p:nvGraphicFramePr>
        <p:xfrm>
          <a:off x="768106" y="4314580"/>
          <a:ext cx="10792565" cy="1565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050">
                  <a:extLst>
                    <a:ext uri="{9D8B030D-6E8A-4147-A177-3AD203B41FA5}">
                      <a16:colId xmlns:a16="http://schemas.microsoft.com/office/drawing/2014/main" val="1455090099"/>
                    </a:ext>
                  </a:extLst>
                </a:gridCol>
                <a:gridCol w="3644923">
                  <a:extLst>
                    <a:ext uri="{9D8B030D-6E8A-4147-A177-3AD203B41FA5}">
                      <a16:colId xmlns:a16="http://schemas.microsoft.com/office/drawing/2014/main" val="904343413"/>
                    </a:ext>
                  </a:extLst>
                </a:gridCol>
                <a:gridCol w="1862863">
                  <a:extLst>
                    <a:ext uri="{9D8B030D-6E8A-4147-A177-3AD203B41FA5}">
                      <a16:colId xmlns:a16="http://schemas.microsoft.com/office/drawing/2014/main" val="386355609"/>
                    </a:ext>
                  </a:extLst>
                </a:gridCol>
                <a:gridCol w="4265729">
                  <a:extLst>
                    <a:ext uri="{9D8B030D-6E8A-4147-A177-3AD203B41FA5}">
                      <a16:colId xmlns:a16="http://schemas.microsoft.com/office/drawing/2014/main" val="4013960392"/>
                    </a:ext>
                  </a:extLst>
                </a:gridCol>
              </a:tblGrid>
              <a:tr h="44656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8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</a:rPr>
                        <a:t>Gwarancja dotycząca przemieszczenia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Zawsze uzupełniamy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638955"/>
                  </a:ext>
                </a:extLst>
              </a:tr>
              <a:tr h="50243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9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Gwarancja na magazynowanie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extLst>
                  <a:ext uri="{0D108BD9-81ED-4DB2-BD59-A6C34878D82A}">
                    <a16:rowId xmlns:a16="http://schemas.microsoft.com/office/drawing/2014/main" val="3156107387"/>
                  </a:ext>
                </a:extLst>
              </a:tr>
              <a:tr h="61601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10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Kwota</a:t>
                      </a:r>
                      <a:r>
                        <a:rPr lang="pl-PL" sz="15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zabezpieczenia na magazynowanie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Jeżeli wypełniamy sekcję 9 to tę sekcję też należy wypełnić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extLst>
                  <a:ext uri="{0D108BD9-81ED-4DB2-BD59-A6C34878D82A}">
                    <a16:rowId xmlns:a16="http://schemas.microsoft.com/office/drawing/2014/main" val="3515138761"/>
                  </a:ext>
                </a:extLst>
              </a:tr>
            </a:tbl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0B508EF2-D572-4E5C-A3B4-D470EFA453C9}"/>
              </a:ext>
            </a:extLst>
          </p:cNvPr>
          <p:cNvGrpSpPr/>
          <p:nvPr/>
        </p:nvGrpSpPr>
        <p:grpSpPr>
          <a:xfrm>
            <a:off x="470984" y="52353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EC47CD5-DDA1-4BF4-A5C7-96D94924FA0D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82D7F350-A71F-4C5D-81AF-46B4B68A03E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1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70659F5-7DF9-4A81-953D-2872497C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276" y="5981392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991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380" y="232735"/>
            <a:ext cx="10936580" cy="80032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Wyroby zwolnione – DD815 – wysyłka od podmiotu pośredniczącego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15380" y="825693"/>
          <a:ext cx="11042927" cy="562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637292584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401519845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504695481"/>
                    </a:ext>
                  </a:extLst>
                </a:gridCol>
                <a:gridCol w="5930359">
                  <a:extLst>
                    <a:ext uri="{9D8B030D-6E8A-4147-A177-3AD203B41FA5}">
                      <a16:colId xmlns:a16="http://schemas.microsoft.com/office/drawing/2014/main" val="971081666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Numer pola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Nazwa pola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Wypełnienie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Uwagi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735652983"/>
                  </a:ext>
                </a:extLst>
              </a:tr>
              <a:tr h="43136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Podmiot wysyłający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Dane podmiotu pośredniczącego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908547280"/>
                  </a:ext>
                </a:extLst>
              </a:tr>
              <a:tr h="43136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2h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podmiotu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Podmiot pośredniczący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2263124624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Miejsce wysyłki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Wypełniamy, gdy dane miejsca wysyłki są inne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niż dane podmiotu wysyłającego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67723850"/>
                  </a:ext>
                </a:extLst>
              </a:tr>
              <a:tr h="43136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3h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podmiotu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Podmiot pośredniczący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783214819"/>
                  </a:ext>
                </a:extLst>
              </a:tr>
              <a:tr h="43602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Podmiot odbierający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Dane podmiotu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zużywającego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148993454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5h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podmiotu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+mn-lt"/>
                        </a:rPr>
                        <a:t>    7 lub 8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7 - podmiot zużywający/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8 - podmiot nieobjęty systemem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92497114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Miejsce</a:t>
                      </a:r>
                      <a:r>
                        <a:rPr lang="pl-PL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odbioru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endParaRPr lang="pl-PL" sz="1600" dirty="0">
                        <a:latin typeface="+mn-lt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Wypełniamy, gdy dane miejsca odbioru są inne</a:t>
                      </a:r>
                      <a:r>
                        <a:rPr lang="pl-P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niż dane podmiotu odbierającego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271407536"/>
                  </a:ext>
                </a:extLst>
              </a:tr>
              <a:tr h="8410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6h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podmiotu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+mn-lt"/>
                        </a:rPr>
                        <a:t>   7 lub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latin typeface="+mn-lt"/>
                      </a:endParaRP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7 - podmiot zużywający/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8 - podmiot nieobjęty systemem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891330727"/>
                  </a:ext>
                </a:extLst>
              </a:tr>
            </a:tbl>
          </a:graphicData>
        </a:graphic>
      </p:graphicFrame>
      <p:grpSp>
        <p:nvGrpSpPr>
          <p:cNvPr id="6" name="Grupa 5">
            <a:extLst>
              <a:ext uri="{FF2B5EF4-FFF2-40B4-BE49-F238E27FC236}">
                <a16:creationId xmlns:a16="http://schemas.microsoft.com/office/drawing/2014/main" id="{17154AD5-322F-47AB-924C-34BE513A51D9}"/>
              </a:ext>
            </a:extLst>
          </p:cNvPr>
          <p:cNvGrpSpPr/>
          <p:nvPr/>
        </p:nvGrpSpPr>
        <p:grpSpPr>
          <a:xfrm>
            <a:off x="515380" y="35176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C60367ED-D2B9-4515-BF20-B9C60795425A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8" name="Tytuł 1">
              <a:extLst>
                <a:ext uri="{FF2B5EF4-FFF2-40B4-BE49-F238E27FC236}">
                  <a16:creationId xmlns:a16="http://schemas.microsoft.com/office/drawing/2014/main" id="{DC109C1C-ADA0-4AF4-AD6C-EC6D094610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9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A15F723-EC78-4FC4-B25C-3F872EB6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17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4036" y="532948"/>
            <a:ext cx="10936580" cy="748923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tx1"/>
                </a:solidFill>
              </a:rPr>
              <a:t>Wyroby zwolnione – DD815 – wysyłka od podmiotu pośredniczącego– wysyłka na zwykłym </a:t>
            </a:r>
            <a:r>
              <a:rPr lang="pl-PL" sz="1800" b="1" dirty="0" err="1">
                <a:solidFill>
                  <a:schemeClr val="tx1"/>
                </a:solidFill>
              </a:rPr>
              <a:t>eDD</a:t>
            </a:r>
            <a:r>
              <a:rPr lang="pl-PL" sz="1800" b="1" dirty="0">
                <a:solidFill>
                  <a:schemeClr val="tx1"/>
                </a:solidFill>
              </a:rPr>
              <a:t> (DD815) – jeden odbiorca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29293"/>
              </p:ext>
            </p:extLst>
          </p:nvPr>
        </p:nvGraphicFramePr>
        <p:xfrm>
          <a:off x="685302" y="1232100"/>
          <a:ext cx="10792564" cy="439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504">
                  <a:extLst>
                    <a:ext uri="{9D8B030D-6E8A-4147-A177-3AD203B41FA5}">
                      <a16:colId xmlns:a16="http://schemas.microsoft.com/office/drawing/2014/main" val="3637292584"/>
                    </a:ext>
                  </a:extLst>
                </a:gridCol>
                <a:gridCol w="2547094">
                  <a:extLst>
                    <a:ext uri="{9D8B030D-6E8A-4147-A177-3AD203B41FA5}">
                      <a16:colId xmlns:a16="http://schemas.microsoft.com/office/drawing/2014/main" val="4015198450"/>
                    </a:ext>
                  </a:extLst>
                </a:gridCol>
                <a:gridCol w="2970154">
                  <a:extLst>
                    <a:ext uri="{9D8B030D-6E8A-4147-A177-3AD203B41FA5}">
                      <a16:colId xmlns:a16="http://schemas.microsoft.com/office/drawing/2014/main" val="2504695481"/>
                    </a:ext>
                  </a:extLst>
                </a:gridCol>
                <a:gridCol w="4023812">
                  <a:extLst>
                    <a:ext uri="{9D8B030D-6E8A-4147-A177-3AD203B41FA5}">
                      <a16:colId xmlns:a16="http://schemas.microsoft.com/office/drawing/2014/main" val="971081666"/>
                    </a:ext>
                  </a:extLst>
                </a:gridCol>
              </a:tblGrid>
              <a:tr h="66076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Numer pola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Nazwa pola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Wypełnienie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Uwagi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735652983"/>
                  </a:ext>
                </a:extLst>
              </a:tr>
              <a:tr h="5727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1a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LRN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12345678901</a:t>
                      </a: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00000252021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Lokalny</a:t>
                      </a:r>
                      <a:r>
                        <a:rPr lang="pl-PL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numer referencyjny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2966702832"/>
                  </a:ext>
                </a:extLst>
              </a:tr>
              <a:tr h="5073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1b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Tryb dostawy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Dostawa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908547280"/>
                  </a:ext>
                </a:extLst>
              </a:tr>
              <a:tr h="74411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1c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Informacja</a:t>
                      </a:r>
                      <a:r>
                        <a:rPr lang="pl-PL" sz="1600" baseline="0" dirty="0">
                          <a:effectLst/>
                          <a:latin typeface="+mn-lt"/>
                        </a:rPr>
                        <a:t> o stawce zerowej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148993454"/>
                  </a:ext>
                </a:extLst>
              </a:tr>
              <a:tr h="74411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1d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Tryb odroczony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0 - Nie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Wartość 1 wstawiamy tylko gdy MF uruchomi procedurę awaryjną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4239963219"/>
                  </a:ext>
                </a:extLst>
              </a:tr>
              <a:tr h="74411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1e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Numer faktury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 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Może być inny dokument niż faktura. Dokument dotyczący danej dostawy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159179660"/>
                  </a:ext>
                </a:extLst>
              </a:tr>
              <a:tr h="42062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1f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Data faktury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69364224"/>
                  </a:ext>
                </a:extLst>
              </a:tr>
            </a:tbl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46CB05BC-E24D-4CD7-A0E1-5B958A4C9075}"/>
              </a:ext>
            </a:extLst>
          </p:cNvPr>
          <p:cNvGrpSpPr/>
          <p:nvPr/>
        </p:nvGrpSpPr>
        <p:grpSpPr>
          <a:xfrm>
            <a:off x="695400" y="188640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167E1BA-3576-4B47-9161-CA6E83CD9A90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89A44B14-2B74-45E5-9E36-46E9A57B61F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1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B9B7303-9060-4A65-B819-A8324D8E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9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33939"/>
              </p:ext>
            </p:extLst>
          </p:nvPr>
        </p:nvGraphicFramePr>
        <p:xfrm>
          <a:off x="762050" y="1700808"/>
          <a:ext cx="10429241" cy="3036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745">
                  <a:extLst>
                    <a:ext uri="{9D8B030D-6E8A-4147-A177-3AD203B41FA5}">
                      <a16:colId xmlns:a16="http://schemas.microsoft.com/office/drawing/2014/main" val="1516169594"/>
                    </a:ext>
                  </a:extLst>
                </a:gridCol>
                <a:gridCol w="2685976">
                  <a:extLst>
                    <a:ext uri="{9D8B030D-6E8A-4147-A177-3AD203B41FA5}">
                      <a16:colId xmlns:a16="http://schemas.microsoft.com/office/drawing/2014/main" val="581106528"/>
                    </a:ext>
                  </a:extLst>
                </a:gridCol>
                <a:gridCol w="1177900">
                  <a:extLst>
                    <a:ext uri="{9D8B030D-6E8A-4147-A177-3AD203B41FA5}">
                      <a16:colId xmlns:a16="http://schemas.microsoft.com/office/drawing/2014/main" val="1490763540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2757172209"/>
                    </a:ext>
                  </a:extLst>
                </a:gridCol>
              </a:tblGrid>
              <a:tr h="96950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1g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Data wysyłki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Data musi być w przyszłości ewentualnie bieżący dzień. W przypadku gdy 1d ma wartość 1 wtedy data może być w przeszłości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32888"/>
                  </a:ext>
                </a:extLst>
              </a:tr>
              <a:tr h="5066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1h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Czas wysyłki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extLst>
                  <a:ext uri="{0D108BD9-81ED-4DB2-BD59-A6C34878D82A}">
                    <a16:rowId xmlns:a16="http://schemas.microsoft.com/office/drawing/2014/main" val="2042083379"/>
                  </a:ext>
                </a:extLst>
              </a:tr>
              <a:tr h="8938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Czas przewozu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Wartości mogą być wyrażone w dniach np. D01 lub godzinach np. H02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extLst>
                  <a:ext uri="{0D108BD9-81ED-4DB2-BD59-A6C34878D82A}">
                    <a16:rowId xmlns:a16="http://schemas.microsoft.com/office/drawing/2014/main" val="2191367273"/>
                  </a:ext>
                </a:extLst>
              </a:tr>
              <a:tr h="6661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1j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Tryb zakończenia dostawy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7" marR="308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– zakończenie standardowe przez podmiot</a:t>
                      </a:r>
                    </a:p>
                  </a:txBody>
                  <a:tcPr marL="30887" marR="30887" marT="0" marB="0"/>
                </a:tc>
                <a:extLst>
                  <a:ext uri="{0D108BD9-81ED-4DB2-BD59-A6C34878D82A}">
                    <a16:rowId xmlns:a16="http://schemas.microsoft.com/office/drawing/2014/main" val="1070333571"/>
                  </a:ext>
                </a:extLst>
              </a:tr>
            </a:tbl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E733E24F-7CE8-4BB4-9CD8-D0D50DAD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24" y="721661"/>
            <a:ext cx="10429240" cy="1143000"/>
          </a:xfrm>
        </p:spPr>
        <p:txBody>
          <a:bodyPr/>
          <a:lstStyle/>
          <a:p>
            <a:r>
              <a:rPr lang="pl-PL" sz="2500" dirty="0">
                <a:solidFill>
                  <a:schemeClr val="tx1"/>
                </a:solidFill>
              </a:rPr>
              <a:t>Wyroby zwolnione – DD815 – wysyłka od podmiotu pośredniczącego– wysyłka na zwykłym </a:t>
            </a:r>
            <a:r>
              <a:rPr lang="pl-PL" sz="2500" dirty="0" err="1">
                <a:solidFill>
                  <a:schemeClr val="tx1"/>
                </a:solidFill>
              </a:rPr>
              <a:t>eDD</a:t>
            </a:r>
            <a:r>
              <a:rPr lang="pl-PL" sz="2500" dirty="0">
                <a:solidFill>
                  <a:schemeClr val="tx1"/>
                </a:solidFill>
              </a:rPr>
              <a:t> (DD815) – jeden odbiorca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15F7578-7832-42A1-A10E-8E54EF08BEC3}"/>
              </a:ext>
            </a:extLst>
          </p:cNvPr>
          <p:cNvGrpSpPr/>
          <p:nvPr/>
        </p:nvGrpSpPr>
        <p:grpSpPr>
          <a:xfrm>
            <a:off x="761703" y="372509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B1F8943A-7764-4625-BB3B-814EC41FA23A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0" name="Tytuł 1">
              <a:extLst>
                <a:ext uri="{FF2B5EF4-FFF2-40B4-BE49-F238E27FC236}">
                  <a16:creationId xmlns:a16="http://schemas.microsoft.com/office/drawing/2014/main" id="{378D218A-8E24-46A2-AA71-B769656F041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18154AF-2D32-44D0-9456-9A9DD2D6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60" y="5983599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08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 noChangeAspect="1"/>
          </p:cNvSpPr>
          <p:nvPr/>
        </p:nvSpPr>
        <p:spPr>
          <a:xfrm>
            <a:off x="2063552" y="514731"/>
            <a:ext cx="7560840" cy="37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pl-PL" sz="2300">
                <a:solidFill>
                  <a:prstClr val="white"/>
                </a:solidFill>
                <a:latin typeface="Calibri" panose="020F0502020204030204"/>
              </a:rPr>
              <a:t>Pakiet paliwowy  -  ZMIANY dot. VAT  -  </a:t>
            </a:r>
            <a:r>
              <a:rPr lang="pl-PL" sz="2300" b="1" u="sng">
                <a:solidFill>
                  <a:prstClr val="white"/>
                </a:solidFill>
                <a:latin typeface="Calibri" panose="020F0502020204030204"/>
              </a:rPr>
              <a:t>deklaracje i rozliczenie</a:t>
            </a:r>
            <a:endParaRPr lang="pl-PL" sz="7400" b="1" u="sng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3CAC776-E9FA-40A6-868F-960271CC2212}"/>
              </a:ext>
            </a:extLst>
          </p:cNvPr>
          <p:cNvSpPr/>
          <p:nvPr/>
        </p:nvSpPr>
        <p:spPr>
          <a:xfrm>
            <a:off x="1524000" y="412791"/>
            <a:ext cx="8892480" cy="475221"/>
          </a:xfrm>
          <a:prstGeom prst="rect">
            <a:avLst/>
          </a:prstGeom>
          <a:solidFill>
            <a:srgbClr val="F19226"/>
          </a:solidFill>
          <a:ln w="3175">
            <a:noFill/>
            <a:miter lim="800000"/>
            <a:headEnd/>
            <a:tailEnd/>
          </a:ln>
        </p:spPr>
        <p:txBody>
          <a:bodyPr vert="horz" wrap="square" lIns="99897" tIns="49949" rIns="99897" bIns="49949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pl-PL" sz="153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ABE370F-7CDE-4B4B-B326-1B9FABB1A891}"/>
              </a:ext>
            </a:extLst>
          </p:cNvPr>
          <p:cNvSpPr txBox="1">
            <a:spLocks noChangeAspect="1"/>
          </p:cNvSpPr>
          <p:nvPr/>
        </p:nvSpPr>
        <p:spPr>
          <a:xfrm>
            <a:off x="1703512" y="428972"/>
            <a:ext cx="8712968" cy="470694"/>
          </a:xfrm>
          <a:prstGeom prst="rect">
            <a:avLst/>
          </a:prstGeom>
        </p:spPr>
        <p:txBody>
          <a:bodyPr vert="horz" lIns="99897" tIns="49949" rIns="99897" bIns="49949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pl-PL" sz="20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Zwolnienie od akcyzy – warunki: zabezpieczenie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D63A825-F193-4AC7-AC35-FFC8A600D0E8}"/>
              </a:ext>
            </a:extLst>
          </p:cNvPr>
          <p:cNvSpPr/>
          <p:nvPr/>
        </p:nvSpPr>
        <p:spPr>
          <a:xfrm>
            <a:off x="1925325" y="1309744"/>
            <a:ext cx="83413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Zwolnienie od akcyzy wyrobów, stosuje się wyłącznie w przypadku:</a:t>
            </a:r>
          </a:p>
          <a:p>
            <a:endParaRPr lang="pl-PL" sz="2000" b="1" dirty="0"/>
          </a:p>
          <a:p>
            <a:r>
              <a:rPr lang="pl-PL" sz="2000" dirty="0"/>
              <a:t>*objęcia wyrobów akcyzowych będących przedmiotem zwolnienia </a:t>
            </a:r>
            <a:r>
              <a:rPr lang="pl-PL" sz="2000" b="1" dirty="0"/>
              <a:t>zabezpieczeniem akcyzowym</a:t>
            </a:r>
            <a:r>
              <a:rPr lang="pl-PL" sz="2000" dirty="0"/>
              <a:t>; </a:t>
            </a:r>
          </a:p>
          <a:p>
            <a:r>
              <a:rPr lang="pl-PL" sz="2000" b="1" dirty="0"/>
              <a:t>w wysokości zobowiązania podatkowego </a:t>
            </a:r>
            <a:br>
              <a:rPr lang="pl-PL" sz="2000" b="1" dirty="0"/>
            </a:br>
            <a:r>
              <a:rPr lang="pl-PL" sz="2000" dirty="0"/>
              <a:t>mogącego powstać w przypadku użycia tych wyrobów niezgodnie z przeznaczeniem uprawniającym do zwolnienia od akcyzy </a:t>
            </a:r>
            <a:r>
              <a:rPr lang="pl-PL" sz="2000" b="1" dirty="0"/>
              <a:t>lub naruszenia warunków zwolnienia </a:t>
            </a:r>
          </a:p>
          <a:p>
            <a:r>
              <a:rPr lang="pl-PL" sz="2000" dirty="0"/>
              <a:t>i </a:t>
            </a:r>
          </a:p>
          <a:p>
            <a:r>
              <a:rPr lang="pl-PL" sz="2000" b="1" dirty="0"/>
              <a:t>do czasu potwierdzenia odbioru wyrobów akcyzowych przez: </a:t>
            </a:r>
            <a:br>
              <a:rPr lang="pl-PL" sz="2000" b="1" dirty="0"/>
            </a:br>
            <a:r>
              <a:rPr lang="pl-PL" sz="2000" b="1" dirty="0"/>
              <a:t>podmiot zużywający;</a:t>
            </a:r>
          </a:p>
          <a:p>
            <a:endParaRPr lang="pl-PL" sz="2000" dirty="0"/>
          </a:p>
          <a:p>
            <a:r>
              <a:rPr lang="pl-PL" sz="2000" dirty="0"/>
              <a:t>* </a:t>
            </a:r>
            <a:r>
              <a:rPr lang="pl-PL" sz="2000" b="1" dirty="0"/>
              <a:t>przemieszczenia wyrobów akcyzowych na podstawie e-DD </a:t>
            </a:r>
            <a:br>
              <a:rPr lang="pl-PL" sz="2000" b="1" dirty="0"/>
            </a:br>
            <a:r>
              <a:rPr lang="pl-PL" sz="2000" b="1" dirty="0"/>
              <a:t>albo dokumentu zastępującego e-DD </a:t>
            </a:r>
            <a:br>
              <a:rPr lang="pl-PL" sz="2000" b="1" dirty="0"/>
            </a:br>
            <a:r>
              <a:rPr lang="pl-PL" sz="2000" b="1" dirty="0"/>
              <a:t>oraz zakończenia przemieszczania w formie raportu odbioru.</a:t>
            </a:r>
          </a:p>
          <a:p>
            <a:pPr algn="just"/>
            <a:endParaRPr lang="pl-PL" sz="2000" dirty="0"/>
          </a:p>
        </p:txBody>
      </p:sp>
      <p:pic>
        <p:nvPicPr>
          <p:cNvPr id="614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59E3B85-E898-4B54-B554-40FBD063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53" y="5571050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21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86648"/>
              </p:ext>
            </p:extLst>
          </p:nvPr>
        </p:nvGraphicFramePr>
        <p:xfrm>
          <a:off x="705038" y="1333822"/>
          <a:ext cx="10441161" cy="5335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278">
                  <a:extLst>
                    <a:ext uri="{9D8B030D-6E8A-4147-A177-3AD203B41FA5}">
                      <a16:colId xmlns:a16="http://schemas.microsoft.com/office/drawing/2014/main" val="506141362"/>
                    </a:ext>
                  </a:extLst>
                </a:gridCol>
                <a:gridCol w="2559230">
                  <a:extLst>
                    <a:ext uri="{9D8B030D-6E8A-4147-A177-3AD203B41FA5}">
                      <a16:colId xmlns:a16="http://schemas.microsoft.com/office/drawing/2014/main" val="1939885754"/>
                    </a:ext>
                  </a:extLst>
                </a:gridCol>
                <a:gridCol w="1435041">
                  <a:extLst>
                    <a:ext uri="{9D8B030D-6E8A-4147-A177-3AD203B41FA5}">
                      <a16:colId xmlns:a16="http://schemas.microsoft.com/office/drawing/2014/main" val="363268826"/>
                    </a:ext>
                  </a:extLst>
                </a:gridCol>
                <a:gridCol w="5508612">
                  <a:extLst>
                    <a:ext uri="{9D8B030D-6E8A-4147-A177-3AD203B41FA5}">
                      <a16:colId xmlns:a16="http://schemas.microsoft.com/office/drawing/2014/main" val="4181511716"/>
                    </a:ext>
                  </a:extLst>
                </a:gridCol>
              </a:tblGrid>
              <a:tr h="37275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Podmiot wysyłający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4280818770"/>
                  </a:ext>
                </a:extLst>
              </a:tr>
              <a:tr h="7813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Identyfikacja podmiotu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Numer akcyzowy podmiotu jako prowadzącego skład podatkowy lub numer akcyzowy podmiotu zarejestrowanego odbiorcy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644407461"/>
                  </a:ext>
                </a:extLst>
              </a:tr>
              <a:tr h="51692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2b-2f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Dane adresowe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2399884767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2g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Kod języka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992308626"/>
                  </a:ext>
                </a:extLst>
              </a:tr>
              <a:tr h="51698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2h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Typ podmiotu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 – prowadzący skład podatkowy lub 2 – zarejestrowany odbiorca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3367687920"/>
                  </a:ext>
                </a:extLst>
              </a:tr>
              <a:tr h="34890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Miejsce wysyłki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Wypełniamy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980402328"/>
                  </a:ext>
                </a:extLst>
              </a:tr>
              <a:tr h="31849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Identyfikacja podmiotu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Numer akcyzowy podmiotu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1232817084"/>
                  </a:ext>
                </a:extLst>
              </a:tr>
              <a:tr h="51692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3b-3f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Dane adresowe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1873871077"/>
                  </a:ext>
                </a:extLst>
              </a:tr>
              <a:tr h="37275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3g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Kod języka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PL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870307373"/>
                  </a:ext>
                </a:extLst>
              </a:tr>
              <a:tr h="40664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3h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Typ podmiotu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– skład podatkowy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2258633827"/>
                  </a:ext>
                </a:extLst>
              </a:tr>
              <a:tr h="84494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Numer referencyjny urzędu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Należy podać kod urzędu skarbowego właściwy dla miejsca wysyłki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19" marR="19219" marT="0" marB="0"/>
                </a:tc>
                <a:extLst>
                  <a:ext uri="{0D108BD9-81ED-4DB2-BD59-A6C34878D82A}">
                    <a16:rowId xmlns:a16="http://schemas.microsoft.com/office/drawing/2014/main" val="3401544290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492523F7-F1CD-42BA-BA50-3ED8A3D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03" y="518701"/>
            <a:ext cx="10936580" cy="74892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Wyroby zwolnione – DD815 – wysyłka od podmiotu pośredniczącego– wysyłka na zwykłym </a:t>
            </a:r>
            <a:r>
              <a:rPr lang="pl-PL" sz="2400" dirty="0" err="1">
                <a:solidFill>
                  <a:schemeClr val="tx1"/>
                </a:solidFill>
              </a:rPr>
              <a:t>eDD</a:t>
            </a:r>
            <a:r>
              <a:rPr lang="pl-PL" sz="2400" dirty="0">
                <a:solidFill>
                  <a:schemeClr val="tx1"/>
                </a:solidFill>
              </a:rPr>
              <a:t> (DD815) – jeden odbiorca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756E37DE-8835-44AE-BD35-B03E16BC8D17}"/>
              </a:ext>
            </a:extLst>
          </p:cNvPr>
          <p:cNvGrpSpPr/>
          <p:nvPr/>
        </p:nvGrpSpPr>
        <p:grpSpPr>
          <a:xfrm>
            <a:off x="742059" y="124165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8070470-4F8F-48FE-A53F-9604E9DC2556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0" name="Tytuł 1">
              <a:extLst>
                <a:ext uri="{FF2B5EF4-FFF2-40B4-BE49-F238E27FC236}">
                  <a16:creationId xmlns:a16="http://schemas.microsoft.com/office/drawing/2014/main" id="{CD123C3F-EFF6-4D31-9062-247D362F68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0EF6053-82F0-4674-8BE4-62BBC5D0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562" y="6147303"/>
            <a:ext cx="1520701" cy="58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98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31094"/>
              </p:ext>
            </p:extLst>
          </p:nvPr>
        </p:nvGraphicFramePr>
        <p:xfrm>
          <a:off x="578559" y="1374569"/>
          <a:ext cx="10333149" cy="4636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671">
                  <a:extLst>
                    <a:ext uri="{9D8B030D-6E8A-4147-A177-3AD203B41FA5}">
                      <a16:colId xmlns:a16="http://schemas.microsoft.com/office/drawing/2014/main" val="4018332866"/>
                    </a:ext>
                  </a:extLst>
                </a:gridCol>
                <a:gridCol w="2661230">
                  <a:extLst>
                    <a:ext uri="{9D8B030D-6E8A-4147-A177-3AD203B41FA5}">
                      <a16:colId xmlns:a16="http://schemas.microsoft.com/office/drawing/2014/main" val="822458531"/>
                    </a:ext>
                  </a:extLst>
                </a:gridCol>
                <a:gridCol w="1331652">
                  <a:extLst>
                    <a:ext uri="{9D8B030D-6E8A-4147-A177-3AD203B41FA5}">
                      <a16:colId xmlns:a16="http://schemas.microsoft.com/office/drawing/2014/main" val="237764133"/>
                    </a:ext>
                  </a:extLst>
                </a:gridCol>
                <a:gridCol w="5364596">
                  <a:extLst>
                    <a:ext uri="{9D8B030D-6E8A-4147-A177-3AD203B41FA5}">
                      <a16:colId xmlns:a16="http://schemas.microsoft.com/office/drawing/2014/main" val="3301606607"/>
                    </a:ext>
                  </a:extLst>
                </a:gridCol>
              </a:tblGrid>
              <a:tr h="29071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Podmiot odbierający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2202877140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Identyfikacja podmiotu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NIP  podmiotu odbierającego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2021893200"/>
                  </a:ext>
                </a:extLst>
              </a:tr>
              <a:tr h="3379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5b-5f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Dane adresowe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4005480347"/>
                  </a:ext>
                </a:extLst>
              </a:tr>
              <a:tr h="3379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5g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Kod języka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PL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3286770746"/>
                  </a:ext>
                </a:extLst>
              </a:tr>
              <a:tr h="46468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5h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Typ podmiotu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Podmiot zużywający </a:t>
                      </a: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1054783903"/>
                  </a:ext>
                </a:extLst>
              </a:tr>
              <a:tr h="59685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Miejsce dostawy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Wypełniamy tylko wtedy gdy dane adresowe z pola 5 są inne niż miejsce odbioru wyrobów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2708268126"/>
                  </a:ext>
                </a:extLst>
              </a:tr>
              <a:tr h="38019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6a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Identyfikacja podmiotu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NIP podmiotu zużywającego podmiotu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270673567"/>
                  </a:ext>
                </a:extLst>
              </a:tr>
              <a:tr h="38019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6b-6f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Dane adresowe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3301569922"/>
                  </a:ext>
                </a:extLst>
              </a:tr>
              <a:tr h="38019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6g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Kod języka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PL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3030913502"/>
                  </a:ext>
                </a:extLst>
              </a:tr>
              <a:tr h="46468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6h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Typ podmiotu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Podmiot  zużywający</a:t>
                      </a: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596799358"/>
                  </a:ext>
                </a:extLst>
              </a:tr>
              <a:tr h="59685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Numer referencyjny urzędu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Należy podać kod urzędu skarbowego właściwy dla miejsca odbioru wyrobów.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0" marB="0"/>
                </a:tc>
                <a:extLst>
                  <a:ext uri="{0D108BD9-81ED-4DB2-BD59-A6C34878D82A}">
                    <a16:rowId xmlns:a16="http://schemas.microsoft.com/office/drawing/2014/main" val="481032155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28A5D0EA-50FB-44C3-8A7C-B308409DDE69}"/>
              </a:ext>
            </a:extLst>
          </p:cNvPr>
          <p:cNvSpPr txBox="1">
            <a:spLocks/>
          </p:cNvSpPr>
          <p:nvPr/>
        </p:nvSpPr>
        <p:spPr bwMode="auto">
          <a:xfrm>
            <a:off x="578559" y="625646"/>
            <a:ext cx="10936580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altLang="pl-PL" sz="3800" kern="1200" smtClean="0">
                <a:solidFill>
                  <a:srgbClr val="004E93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pl-PL" sz="2400" dirty="0">
                <a:solidFill>
                  <a:schemeClr val="tx1"/>
                </a:solidFill>
              </a:rPr>
              <a:t>Wyroby zwolnione – DD815 – wysyłka od podmiotu pośredniczącego– wysyłka na zwykłym </a:t>
            </a:r>
            <a:r>
              <a:rPr lang="pl-PL" sz="2400" dirty="0" err="1">
                <a:solidFill>
                  <a:schemeClr val="tx1"/>
                </a:solidFill>
              </a:rPr>
              <a:t>eDD</a:t>
            </a:r>
            <a:r>
              <a:rPr lang="pl-PL" sz="2400" dirty="0">
                <a:solidFill>
                  <a:schemeClr val="tx1"/>
                </a:solidFill>
              </a:rPr>
              <a:t> (DD815) – jeden odbiorca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6DB40227-06D2-499A-B87E-82E3D05D0F01}"/>
              </a:ext>
            </a:extLst>
          </p:cNvPr>
          <p:cNvGrpSpPr/>
          <p:nvPr/>
        </p:nvGrpSpPr>
        <p:grpSpPr>
          <a:xfrm>
            <a:off x="578559" y="253711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0489FE54-9046-4B50-8CB1-BE32D27F0256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2E412FE7-E2CC-4020-A17D-4AE8F075142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12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2A05441F-E743-44F6-812A-81E303BF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153" y="5888822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413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97034"/>
              </p:ext>
            </p:extLst>
          </p:nvPr>
        </p:nvGraphicFramePr>
        <p:xfrm>
          <a:off x="747498" y="771263"/>
          <a:ext cx="10461070" cy="1468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750">
                  <a:extLst>
                    <a:ext uri="{9D8B030D-6E8A-4147-A177-3AD203B41FA5}">
                      <a16:colId xmlns:a16="http://schemas.microsoft.com/office/drawing/2014/main" val="3504879244"/>
                    </a:ext>
                  </a:extLst>
                </a:gridCol>
                <a:gridCol w="3964708">
                  <a:extLst>
                    <a:ext uri="{9D8B030D-6E8A-4147-A177-3AD203B41FA5}">
                      <a16:colId xmlns:a16="http://schemas.microsoft.com/office/drawing/2014/main" val="188256422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0368823"/>
                    </a:ext>
                  </a:extLst>
                </a:gridCol>
                <a:gridCol w="4788532">
                  <a:extLst>
                    <a:ext uri="{9D8B030D-6E8A-4147-A177-3AD203B41FA5}">
                      <a16:colId xmlns:a16="http://schemas.microsoft.com/office/drawing/2014/main" val="3593268771"/>
                    </a:ext>
                  </a:extLst>
                </a:gridCol>
              </a:tblGrid>
              <a:tr h="35022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8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</a:rPr>
                        <a:t>Gwarancja dotycząca przemieszczenia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wypełniamy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09764"/>
                  </a:ext>
                </a:extLst>
              </a:tr>
              <a:tr h="50243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9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Gwarancja na magazynowanie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extLst>
                  <a:ext uri="{0D108BD9-81ED-4DB2-BD59-A6C34878D82A}">
                    <a16:rowId xmlns:a16="http://schemas.microsoft.com/office/drawing/2014/main" val="2171034389"/>
                  </a:ext>
                </a:extLst>
              </a:tr>
              <a:tr h="61601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</a:rPr>
                        <a:t>10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Kwota</a:t>
                      </a:r>
                      <a:r>
                        <a:rPr lang="pl-PL" sz="15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zabezpieczenia na magazynowanie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6" marR="28356" marT="0" marB="0"/>
                </a:tc>
                <a:extLst>
                  <a:ext uri="{0D108BD9-81ED-4DB2-BD59-A6C34878D82A}">
                    <a16:rowId xmlns:a16="http://schemas.microsoft.com/office/drawing/2014/main" val="187808343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47498" y="2096852"/>
          <a:ext cx="10461070" cy="4281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750">
                  <a:extLst>
                    <a:ext uri="{9D8B030D-6E8A-4147-A177-3AD203B41FA5}">
                      <a16:colId xmlns:a16="http://schemas.microsoft.com/office/drawing/2014/main" val="3715155143"/>
                    </a:ext>
                  </a:extLst>
                </a:gridCol>
                <a:gridCol w="3964708">
                  <a:extLst>
                    <a:ext uri="{9D8B030D-6E8A-4147-A177-3AD203B41FA5}">
                      <a16:colId xmlns:a16="http://schemas.microsoft.com/office/drawing/2014/main" val="12802046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05783645"/>
                    </a:ext>
                  </a:extLst>
                </a:gridCol>
                <a:gridCol w="4788532">
                  <a:extLst>
                    <a:ext uri="{9D8B030D-6E8A-4147-A177-3AD203B41FA5}">
                      <a16:colId xmlns:a16="http://schemas.microsoft.com/office/drawing/2014/main" val="1794276799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11a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Kod rodzaju transportu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morski, 2 – kolejowy, 3 – drogowy, 4 – lotniczy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przesyłki pocztowe, 7 – stałe instalacje przesyłowe, 8 – żegluga śródlądowa</a:t>
                      </a:r>
                      <a:endParaRPr lang="pl-PL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63545"/>
                  </a:ext>
                </a:extLst>
              </a:tr>
              <a:tr h="5078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12a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Kod jednostki transportowej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 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kontener, 2 – pojazd, 3 – przyczepa/naczepa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5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ciągnik, 5 - </a:t>
                      </a:r>
                      <a:r>
                        <a:rPr lang="pl-PL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stałe instalacje przesyłowe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159968354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Wyroby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 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</a:rPr>
                        <a:t> 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2452981773"/>
                  </a:ext>
                </a:extLst>
              </a:tr>
              <a:tr h="7109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13a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Numer identyfikacyjny pozycji towarowej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1605140829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13b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Kod wyrobu akcyzowego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</a:rPr>
                        <a:t> 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3430475417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13c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Kod CN wyrobu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 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1456269742"/>
                  </a:ext>
                </a:extLst>
              </a:tr>
              <a:tr h="50667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13d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Ilość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 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</a:rPr>
                        <a:t>Należy podać ilość w jednostce w jakiej opodatkowany jest wyrób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1892451844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13f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Masa brutto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 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</a:rPr>
                        <a:t> 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1274148107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13g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Masa netto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 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+mn-lt"/>
                        </a:rPr>
                        <a:t> </a:t>
                      </a: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3044725143"/>
                  </a:ext>
                </a:extLst>
              </a:tr>
              <a:tr h="29622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13.1a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+mn-lt"/>
                        </a:rPr>
                        <a:t>Kod rodzaju opakowania</a:t>
                      </a:r>
                      <a:endParaRPr lang="pl-PL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17" marR="29317" marT="0" marB="0"/>
                </a:tc>
                <a:extLst>
                  <a:ext uri="{0D108BD9-81ED-4DB2-BD59-A6C34878D82A}">
                    <a16:rowId xmlns:a16="http://schemas.microsoft.com/office/drawing/2014/main" val="1725897259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B527AE30-C65A-4225-B3A5-B90A8985631A}"/>
              </a:ext>
            </a:extLst>
          </p:cNvPr>
          <p:cNvSpPr txBox="1">
            <a:spLocks/>
          </p:cNvSpPr>
          <p:nvPr/>
        </p:nvSpPr>
        <p:spPr bwMode="auto">
          <a:xfrm>
            <a:off x="776044" y="188640"/>
            <a:ext cx="10936580" cy="58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altLang="pl-PL" sz="3800" kern="1200" smtClean="0">
                <a:solidFill>
                  <a:srgbClr val="004E93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pl-PL" sz="2500" b="1" dirty="0">
                <a:solidFill>
                  <a:schemeClr val="tx1"/>
                </a:solidFill>
              </a:rPr>
              <a:t>Wyroby zwolnione – DD815 – wysyłka od podmiotu pośredniczącego– wysyłka na zwykłym </a:t>
            </a:r>
            <a:r>
              <a:rPr lang="pl-PL" sz="2500" b="1" dirty="0" err="1">
                <a:solidFill>
                  <a:schemeClr val="tx1"/>
                </a:solidFill>
              </a:rPr>
              <a:t>eDD</a:t>
            </a:r>
            <a:r>
              <a:rPr lang="pl-PL" sz="2500" b="1" dirty="0">
                <a:solidFill>
                  <a:schemeClr val="tx1"/>
                </a:solidFill>
              </a:rPr>
              <a:t> (DD815) – jeden odbiorca</a:t>
            </a:r>
          </a:p>
        </p:txBody>
      </p:sp>
      <p:pic>
        <p:nvPicPr>
          <p:cNvPr id="5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0A4E1FFA-7135-4D67-A93F-636783BB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81" y="598229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259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6044" y="440668"/>
            <a:ext cx="8060138" cy="11430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Dostawy paliwa żeglugowego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51384" y="1583667"/>
            <a:ext cx="10878566" cy="443900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pl-PL" altLang="pl-PL" b="1" dirty="0"/>
              <a:t>System umożliwia uproszczenie w postaci stosowania zbiorczego </a:t>
            </a:r>
            <a:r>
              <a:rPr lang="pl-PL" altLang="pl-PL" b="1" dirty="0" err="1"/>
              <a:t>eDD</a:t>
            </a:r>
            <a:r>
              <a:rPr lang="pl-PL" altLang="pl-PL" b="1" dirty="0"/>
              <a:t> (DD815B) </a:t>
            </a:r>
          </a:p>
          <a:p>
            <a:pPr algn="ctr">
              <a:lnSpc>
                <a:spcPct val="150000"/>
              </a:lnSpc>
            </a:pPr>
            <a:r>
              <a:rPr lang="pl-PL" altLang="pl-PL" dirty="0"/>
              <a:t>do przemieszczeń paliwa żeglugowego jednym środkiem transportu </a:t>
            </a:r>
          </a:p>
          <a:p>
            <a:pPr algn="ctr">
              <a:lnSpc>
                <a:spcPct val="150000"/>
              </a:lnSpc>
            </a:pPr>
            <a:r>
              <a:rPr lang="pl-PL" altLang="pl-PL" dirty="0"/>
              <a:t>do wielu </a:t>
            </a:r>
            <a:r>
              <a:rPr lang="pl-PL" altLang="pl-PL" u="sng" dirty="0"/>
              <a:t>podmiotów zużywających.</a:t>
            </a:r>
          </a:p>
          <a:p>
            <a:pPr algn="ctr">
              <a:lnSpc>
                <a:spcPct val="150000"/>
              </a:lnSpc>
            </a:pPr>
            <a:r>
              <a:rPr lang="pl-PL" altLang="pl-PL" dirty="0"/>
              <a:t>Podmiot wysyłający wystawia </a:t>
            </a:r>
            <a:r>
              <a:rPr lang="pl-PL" altLang="pl-PL" dirty="0" err="1"/>
              <a:t>eDD</a:t>
            </a:r>
            <a:r>
              <a:rPr lang="pl-PL" altLang="pl-PL" dirty="0"/>
              <a:t> (DD815B).</a:t>
            </a:r>
          </a:p>
          <a:p>
            <a:pPr algn="ctr">
              <a:lnSpc>
                <a:spcPct val="150000"/>
              </a:lnSpc>
            </a:pPr>
            <a:r>
              <a:rPr lang="pl-PL" altLang="pl-PL" b="1" dirty="0"/>
              <a:t>!!! </a:t>
            </a:r>
            <a:r>
              <a:rPr lang="pl-PL" altLang="pl-PL" b="1" dirty="0">
                <a:highlight>
                  <a:srgbClr val="FFFF00"/>
                </a:highlight>
              </a:rPr>
              <a:t>Podmioty zużywające nie otrzymują </a:t>
            </a:r>
            <a:r>
              <a:rPr lang="pl-PL" altLang="pl-PL" b="1" dirty="0" err="1">
                <a:highlight>
                  <a:srgbClr val="FFFF00"/>
                </a:highlight>
              </a:rPr>
              <a:t>eDD</a:t>
            </a:r>
            <a:r>
              <a:rPr lang="pl-PL" altLang="pl-PL" b="1" dirty="0">
                <a:highlight>
                  <a:srgbClr val="FFFF00"/>
                </a:highlight>
              </a:rPr>
              <a:t> z systemu </a:t>
            </a:r>
            <a:r>
              <a:rPr lang="pl-PL" altLang="pl-PL" b="1" dirty="0"/>
              <a:t>!!!</a:t>
            </a:r>
          </a:p>
          <a:p>
            <a:pPr>
              <a:lnSpc>
                <a:spcPct val="150000"/>
              </a:lnSpc>
            </a:pPr>
            <a:r>
              <a:rPr lang="pl-PL" altLang="pl-PL" b="1" dirty="0">
                <a:highlight>
                  <a:srgbClr val="FFFF00"/>
                </a:highlight>
              </a:rPr>
              <a:t>Podmiot wysyłający za podmioty odbierające sporządza raport odbioru w terminie 5 dni roboczych od dnia odbioru wyrobów przez ostatniego odbiorcę na podstawie potwierdzeń odbioru</a:t>
            </a:r>
            <a:r>
              <a:rPr lang="pl-PL" altLang="pl-PL" dirty="0">
                <a:highlight>
                  <a:srgbClr val="FFFF00"/>
                </a:highlight>
              </a:rPr>
              <a:t> (np. na wydruku </a:t>
            </a:r>
            <a:r>
              <a:rPr lang="pl-PL" altLang="pl-PL" dirty="0" err="1">
                <a:highlight>
                  <a:srgbClr val="FFFF00"/>
                </a:highlight>
              </a:rPr>
              <a:t>eDD</a:t>
            </a:r>
            <a:r>
              <a:rPr lang="pl-PL" altLang="pl-PL" dirty="0">
                <a:highlight>
                  <a:srgbClr val="FFFF00"/>
                </a:highlight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l-PL" altLang="pl-PL" dirty="0"/>
              <a:t>W raporcie odbioru należy podać ilość wyrobów odebranych przez poszczególnych odbiorców.</a:t>
            </a:r>
          </a:p>
          <a:p>
            <a:pPr>
              <a:lnSpc>
                <a:spcPct val="150000"/>
              </a:lnSpc>
            </a:pPr>
            <a:r>
              <a:rPr lang="pl-PL" altLang="pl-PL" dirty="0"/>
              <a:t>W raporcie odbioru podmiot wysyłający zawsze może podać siebie jak jednego z odbiorców.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5252A29-7972-41F8-8F20-EB0E488D9059}"/>
              </a:ext>
            </a:extLst>
          </p:cNvPr>
          <p:cNvGrpSpPr/>
          <p:nvPr/>
        </p:nvGrpSpPr>
        <p:grpSpPr>
          <a:xfrm>
            <a:off x="669560" y="215516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2F87488C-AAA5-44E5-AE1B-6BDDC030C985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8" name="Tytuł 1">
              <a:extLst>
                <a:ext uri="{FF2B5EF4-FFF2-40B4-BE49-F238E27FC236}">
                  <a16:creationId xmlns:a16="http://schemas.microsoft.com/office/drawing/2014/main" id="{050D6B48-8D44-4804-8E41-55B1272B80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9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734BD6D-C8B8-416F-8C93-7418EEAF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935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16BB4-8A2D-4B31-9B94-17629412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5" y="651450"/>
            <a:ext cx="11269252" cy="698165"/>
          </a:xfrm>
        </p:spPr>
        <p:txBody>
          <a:bodyPr/>
          <a:lstStyle/>
          <a:p>
            <a:r>
              <a:rPr lang="pl-PL" sz="3300" dirty="0">
                <a:solidFill>
                  <a:schemeClr val="tx1"/>
                </a:solidFill>
              </a:rPr>
              <a:t>Wysyłka wyrobów na </a:t>
            </a:r>
            <a:r>
              <a:rPr lang="pl-PL" sz="3300" dirty="0" err="1">
                <a:solidFill>
                  <a:schemeClr val="tx1"/>
                </a:solidFill>
              </a:rPr>
              <a:t>eDD</a:t>
            </a:r>
            <a:r>
              <a:rPr lang="pl-PL" sz="3300" dirty="0">
                <a:solidFill>
                  <a:schemeClr val="tx1"/>
                </a:solidFill>
              </a:rPr>
              <a:t> zbiorczym (DD815B)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03412" y="1403648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Wysyłający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2111" y="138204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EMCS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732404" y="1391388"/>
            <a:ext cx="205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Odbiorca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657182"/>
            <a:ext cx="2232248" cy="15625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5" y="1653575"/>
            <a:ext cx="2712213" cy="265031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8" y="1952836"/>
            <a:ext cx="1890605" cy="1753536"/>
          </a:xfrm>
          <a:prstGeom prst="rect">
            <a:avLst/>
          </a:prstGeom>
        </p:spPr>
      </p:pic>
      <p:sp>
        <p:nvSpPr>
          <p:cNvPr id="13" name="Strzałka w prawo 12"/>
          <p:cNvSpPr/>
          <p:nvPr/>
        </p:nvSpPr>
        <p:spPr bwMode="auto">
          <a:xfrm>
            <a:off x="3212058" y="2470639"/>
            <a:ext cx="1767818" cy="1302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090061" y="2205313"/>
            <a:ext cx="195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Projekt DD815B</a:t>
            </a:r>
          </a:p>
        </p:txBody>
      </p:sp>
      <p:sp>
        <p:nvSpPr>
          <p:cNvPr id="16" name="Strzałka w lewo 15"/>
          <p:cNvSpPr/>
          <p:nvPr/>
        </p:nvSpPr>
        <p:spPr bwMode="auto">
          <a:xfrm>
            <a:off x="3212058" y="2647933"/>
            <a:ext cx="1767818" cy="151639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23692" y="278450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002060"/>
                </a:solidFill>
              </a:rPr>
              <a:t>eDD</a:t>
            </a:r>
            <a:r>
              <a:rPr lang="pl-PL" sz="1600" dirty="0">
                <a:solidFill>
                  <a:srgbClr val="002060"/>
                </a:solidFill>
              </a:rPr>
              <a:t> DD801B</a:t>
            </a:r>
          </a:p>
        </p:txBody>
      </p:sp>
      <p:sp>
        <p:nvSpPr>
          <p:cNvPr id="20" name="Strzałka w lewo 19"/>
          <p:cNvSpPr/>
          <p:nvPr/>
        </p:nvSpPr>
        <p:spPr bwMode="auto">
          <a:xfrm>
            <a:off x="3198303" y="3596137"/>
            <a:ext cx="1637330" cy="134455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Strzałka w lewo 20"/>
          <p:cNvSpPr/>
          <p:nvPr/>
        </p:nvSpPr>
        <p:spPr bwMode="auto">
          <a:xfrm rot="10800000">
            <a:off x="3198303" y="3168154"/>
            <a:ext cx="1757599" cy="131116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838742" y="3284688"/>
            <a:ext cx="235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Raport odbioru DD818B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001434" y="5187034"/>
            <a:ext cx="781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Nadany numer referencyjny DDARC pozwala na rozpoczęcie przemieszczenia</a:t>
            </a:r>
          </a:p>
          <a:p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505789"/>
            <a:ext cx="2139168" cy="136882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8" y="4221220"/>
            <a:ext cx="1609725" cy="709613"/>
          </a:xfrm>
          <a:prstGeom prst="rect">
            <a:avLst/>
          </a:prstGeom>
        </p:spPr>
      </p:pic>
      <p:sp>
        <p:nvSpPr>
          <p:cNvPr id="26" name="Strzałka w prawo 25"/>
          <p:cNvSpPr/>
          <p:nvPr/>
        </p:nvSpPr>
        <p:spPr bwMode="auto">
          <a:xfrm>
            <a:off x="4016967" y="4505801"/>
            <a:ext cx="4167584" cy="19554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A2687E9B-BC1C-4225-A298-DB93C7BA00AD}"/>
              </a:ext>
            </a:extLst>
          </p:cNvPr>
          <p:cNvGrpSpPr/>
          <p:nvPr/>
        </p:nvGrpSpPr>
        <p:grpSpPr>
          <a:xfrm>
            <a:off x="627057" y="24997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96EFB6BA-80E6-4ED4-983A-6A0A3E7269A3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28" name="Tytuł 1">
              <a:extLst>
                <a:ext uri="{FF2B5EF4-FFF2-40B4-BE49-F238E27FC236}">
                  <a16:creationId xmlns:a16="http://schemas.microsoft.com/office/drawing/2014/main" id="{04268B9A-BB1D-47F3-8F45-2D52207A81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25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85A45AB-B174-413E-995B-9468BF95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078E-6 4.62963E-6 L 0.48141 0.0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7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  <p:bldP spid="20" grpId="0" animBg="1"/>
      <p:bldP spid="21" grpId="0" animBg="1"/>
      <p:bldP spid="23" grpId="0"/>
      <p:bldP spid="24" grpId="0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08491"/>
              </p:ext>
            </p:extLst>
          </p:nvPr>
        </p:nvGraphicFramePr>
        <p:xfrm>
          <a:off x="699718" y="1857648"/>
          <a:ext cx="10792564" cy="2283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37292584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401519845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504695481"/>
                    </a:ext>
                  </a:extLst>
                </a:gridCol>
                <a:gridCol w="4419856">
                  <a:extLst>
                    <a:ext uri="{9D8B030D-6E8A-4147-A177-3AD203B41FA5}">
                      <a16:colId xmlns:a16="http://schemas.microsoft.com/office/drawing/2014/main" val="971081666"/>
                    </a:ext>
                  </a:extLst>
                </a:gridCol>
              </a:tblGrid>
              <a:tr h="52888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Numer pola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Nazwa pola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Wypełnienie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Uwagi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735652983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1b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Tryb dostawy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dostawa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3908547280"/>
                  </a:ext>
                </a:extLst>
              </a:tr>
              <a:tr h="56446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</a:rPr>
                        <a:t>1c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</a:rPr>
                        <a:t>Informacja o stawce zerowej</a:t>
                      </a:r>
                      <a:endParaRPr lang="pl-PL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1148993454"/>
                  </a:ext>
                </a:extLst>
              </a:tr>
              <a:tr h="75034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1j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Tryb zakończenia dostawy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zakończenie przez podmiot wysyłający przy użyciu raportu odbioru </a:t>
                      </a: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891330727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C967C926-9D2B-415B-84F0-8FBE80B4D161}"/>
              </a:ext>
            </a:extLst>
          </p:cNvPr>
          <p:cNvSpPr txBox="1">
            <a:spLocks/>
          </p:cNvSpPr>
          <p:nvPr/>
        </p:nvSpPr>
        <p:spPr bwMode="auto">
          <a:xfrm>
            <a:off x="699718" y="980176"/>
            <a:ext cx="11269252" cy="6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altLang="pl-PL" sz="3800" kern="1200" smtClean="0">
                <a:solidFill>
                  <a:srgbClr val="004E93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pl-PL" sz="3300" dirty="0">
                <a:solidFill>
                  <a:schemeClr val="tx1"/>
                </a:solidFill>
              </a:rPr>
              <a:t>Wysyłka wyrobów na </a:t>
            </a:r>
            <a:r>
              <a:rPr lang="pl-PL" sz="3300" dirty="0" err="1">
                <a:solidFill>
                  <a:schemeClr val="tx1"/>
                </a:solidFill>
              </a:rPr>
              <a:t>eDD</a:t>
            </a:r>
            <a:r>
              <a:rPr lang="pl-PL" sz="3300" dirty="0">
                <a:solidFill>
                  <a:schemeClr val="tx1"/>
                </a:solidFill>
              </a:rPr>
              <a:t> zbiorczym (DD815B)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23F2A26F-CF9C-4430-A3D0-E80B03D2A0ED}"/>
              </a:ext>
            </a:extLst>
          </p:cNvPr>
          <p:cNvGrpSpPr/>
          <p:nvPr/>
        </p:nvGrpSpPr>
        <p:grpSpPr>
          <a:xfrm>
            <a:off x="699718" y="337175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6AD7831-390B-4694-B4D0-B770F051F0C8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2" name="Tytuł 1">
              <a:extLst>
                <a:ext uri="{FF2B5EF4-FFF2-40B4-BE49-F238E27FC236}">
                  <a16:creationId xmlns:a16="http://schemas.microsoft.com/office/drawing/2014/main" id="{E51B1FFC-C131-466F-AE45-44244C76F4F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13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A5B15EC8-79B8-4422-8645-E9AB727B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697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C967C926-9D2B-415B-84F0-8FBE80B4D161}"/>
              </a:ext>
            </a:extLst>
          </p:cNvPr>
          <p:cNvSpPr txBox="1">
            <a:spLocks/>
          </p:cNvSpPr>
          <p:nvPr/>
        </p:nvSpPr>
        <p:spPr bwMode="auto">
          <a:xfrm>
            <a:off x="699718" y="765070"/>
            <a:ext cx="11269252" cy="9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altLang="pl-PL" sz="3800" kern="1200" smtClean="0">
                <a:solidFill>
                  <a:srgbClr val="004E93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pl-PL" sz="3300" dirty="0">
                <a:solidFill>
                  <a:schemeClr val="tx1"/>
                </a:solidFill>
              </a:rPr>
              <a:t>Potwierdzenie odbioru na </a:t>
            </a:r>
            <a:r>
              <a:rPr lang="pl-PL" sz="3300" dirty="0" err="1">
                <a:solidFill>
                  <a:schemeClr val="tx1"/>
                </a:solidFill>
              </a:rPr>
              <a:t>eDD</a:t>
            </a:r>
            <a:r>
              <a:rPr lang="pl-PL" sz="3300" dirty="0">
                <a:solidFill>
                  <a:schemeClr val="tx1"/>
                </a:solidFill>
              </a:rPr>
              <a:t> zbiorczym (DD815B)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23F2A26F-CF9C-4430-A3D0-E80B03D2A0ED}"/>
              </a:ext>
            </a:extLst>
          </p:cNvPr>
          <p:cNvGrpSpPr/>
          <p:nvPr/>
        </p:nvGrpSpPr>
        <p:grpSpPr>
          <a:xfrm>
            <a:off x="699718" y="337175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6AD7831-390B-4694-B4D0-B770F051F0C8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2" name="Tytuł 1">
              <a:extLst>
                <a:ext uri="{FF2B5EF4-FFF2-40B4-BE49-F238E27FC236}">
                  <a16:creationId xmlns:a16="http://schemas.microsoft.com/office/drawing/2014/main" id="{E51B1FFC-C131-466F-AE45-44244C76F4F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795719E-FF9F-4399-936C-3F4B45A817F6}"/>
              </a:ext>
            </a:extLst>
          </p:cNvPr>
          <p:cNvSpPr txBox="1"/>
          <p:nvPr/>
        </p:nvSpPr>
        <p:spPr>
          <a:xfrm>
            <a:off x="311294" y="1717304"/>
            <a:ext cx="11756975" cy="3859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wydruku e-DD;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elektronicznym potwierdzeniu odbioru za pomocą urządzenia umożliwiającego odwzorowanie pisma własnoręcznego, poprzez umieszczenie czytelnego podpisu zawierającego imię i nazwisko;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każdym innym papierowym dokumencie zawierającym dane, które są wymagane dla raportu odbioru.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Potwierdzenie odbioru powinno zawierać: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ctr"/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imię i nazwisko lub nazwę, miejsce zamieszkania lub siedziby i odpowiednio numer PESEL lub NIP albo inny numer identyfikacyjny używany w państwie zamieszkania lub siedziby podmiotu odbierającego;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ilość odebranych wyrobów akcyzowych z danej pozycji towarowej e-DD;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datę przybycia do miejsca odbioru wyrobów akcyzowych;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wskazanie przeznaczenia uprawniającego do zwolnienia od podatku akcyzowego odebranych wyrobów akcyzowych w przypadku odbioru wyrobów akcyzowych zwolnionych od podatku akcyzowego ze względu na ich przeznaczenie</a:t>
            </a:r>
            <a:endParaRPr lang="pl-PL" dirty="0"/>
          </a:p>
        </p:txBody>
      </p:sp>
      <p:pic>
        <p:nvPicPr>
          <p:cNvPr id="8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65FB497-86C7-411B-94C3-E4AFBBEB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250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C967C926-9D2B-415B-84F0-8FBE80B4D161}"/>
              </a:ext>
            </a:extLst>
          </p:cNvPr>
          <p:cNvSpPr txBox="1">
            <a:spLocks/>
          </p:cNvSpPr>
          <p:nvPr/>
        </p:nvSpPr>
        <p:spPr bwMode="auto">
          <a:xfrm>
            <a:off x="699718" y="765070"/>
            <a:ext cx="11269252" cy="9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altLang="pl-PL" sz="3800" kern="1200" smtClean="0">
                <a:solidFill>
                  <a:srgbClr val="004E93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pl-PL" sz="3300" dirty="0">
                <a:solidFill>
                  <a:schemeClr val="tx1"/>
                </a:solidFill>
              </a:rPr>
              <a:t>Raport odbioru zbiorczy (DD818B)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23F2A26F-CF9C-4430-A3D0-E80B03D2A0ED}"/>
              </a:ext>
            </a:extLst>
          </p:cNvPr>
          <p:cNvGrpSpPr/>
          <p:nvPr/>
        </p:nvGrpSpPr>
        <p:grpSpPr>
          <a:xfrm>
            <a:off x="699718" y="337175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6AD7831-390B-4694-B4D0-B770F051F0C8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2" name="Tytuł 1">
              <a:extLst>
                <a:ext uri="{FF2B5EF4-FFF2-40B4-BE49-F238E27FC236}">
                  <a16:creationId xmlns:a16="http://schemas.microsoft.com/office/drawing/2014/main" id="{E51B1FFC-C131-466F-AE45-44244C76F4F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795719E-FF9F-4399-936C-3F4B45A817F6}"/>
              </a:ext>
            </a:extLst>
          </p:cNvPr>
          <p:cNvSpPr txBox="1"/>
          <p:nvPr/>
        </p:nvSpPr>
        <p:spPr>
          <a:xfrm>
            <a:off x="311294" y="1717304"/>
            <a:ext cx="11756975" cy="4754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just"/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Podmiot pośredniczący sporządza do Systemu EMCS PL2 jeden projekt raportu odbioru – komunikat DD818B.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komunikacie wskazuje się odbiorców oraz ilości odebrane przez poszczególnych odbiorców. Wskazanie odbiorców w raporcie odbioru DD818B powinno odpowiadać odbiorcom wskazanym w komunikacie DD801B lub komunikacie DD813B w przypadku jego zastosowania;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W komunikacie DD 818B podmiot wysyłający może wskazać siebie, nawet jeżeli nie był on wskazany jako odbiorca w komunikacie DD801B, lub komunikacie zmiany miejsca przeznaczenia DD813B. Wówczas koniecznym jest wskazanie w raporcie odbioru kodu uprawniającego do zwolnienia – „50” – zwrot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przypadku kodów zwolnień pozostałych odbiorców powinny być one zgodne z zadeklarowanym przeznaczeniem – w przypadku paliwa żeglugowego – 55.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/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Podmiot wysyłający sporządza jeden raport odbioru, z uwzględnieniem ilości wyrobów akcyzowych wskazanych w potwierdzeniach odbioru, w terminie 5 dni roboczych licząc od dnia odbioru wyrobów akcyzowych przez ostatniego odbiorcę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l-PL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chwilą wygenerowania w systemie raportu odbioru następuje automatyczne odnotowanie zwolnienia zabezpieczenia akcyzowego podmiotu pośredniczącego. 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pl-PL" dirty="0"/>
          </a:p>
        </p:txBody>
      </p:sp>
      <p:pic>
        <p:nvPicPr>
          <p:cNvPr id="8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CD75D8D-C38B-4C57-B9EA-2786AC5D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40" y="190911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27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384" y="751266"/>
            <a:ext cx="9217024" cy="96298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Zmiana miejsca przeznaczenia wyrobów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51384" y="1664804"/>
            <a:ext cx="10878566" cy="3960440"/>
          </a:xfrm>
        </p:spPr>
        <p:txBody>
          <a:bodyPr>
            <a:normAutofit/>
          </a:bodyPr>
          <a:lstStyle/>
          <a:p>
            <a:pPr algn="just"/>
            <a:r>
              <a:rPr lang="pl-PL" sz="2700" dirty="0"/>
              <a:t>Podmiot wysyłający ma obowiązek dokonania zmiany miejsca przeznaczenia w przypadku:</a:t>
            </a:r>
          </a:p>
          <a:p>
            <a:pPr marL="571500" lvl="1" indent="-342900" algn="just"/>
            <a:r>
              <a:rPr lang="pl-PL" sz="2700" dirty="0">
                <a:solidFill>
                  <a:schemeClr val="tx1"/>
                </a:solidFill>
              </a:rPr>
              <a:t>odmowy przyjęcia całości lub części wyrobów przez podmiot odbierający,</a:t>
            </a:r>
          </a:p>
          <a:p>
            <a:pPr marL="228600" lvl="1" indent="0" algn="just">
              <a:buNone/>
            </a:pPr>
            <a:endParaRPr lang="pl-PL" sz="2700" dirty="0">
              <a:solidFill>
                <a:schemeClr val="tx1"/>
              </a:solidFill>
            </a:endParaRPr>
          </a:p>
          <a:p>
            <a:pPr marL="571500" lvl="1" indent="-342900" algn="just"/>
            <a:r>
              <a:rPr lang="pl-PL" sz="2700" dirty="0">
                <a:solidFill>
                  <a:schemeClr val="tx1"/>
                </a:solidFill>
              </a:rPr>
              <a:t>utraty przez podmiot odbierający uprawnienia do odbioru wyrobów,</a:t>
            </a:r>
          </a:p>
          <a:p>
            <a:pPr marL="228600" lvl="1" indent="0" algn="just">
              <a:buNone/>
            </a:pPr>
            <a:endParaRPr lang="pl-PL" sz="2700" dirty="0">
              <a:solidFill>
                <a:schemeClr val="tx1"/>
              </a:solidFill>
            </a:endParaRPr>
          </a:p>
          <a:p>
            <a:pPr marL="571500" lvl="1" indent="-342900" algn="just"/>
            <a:r>
              <a:rPr lang="pl-PL" sz="2700" dirty="0">
                <a:solidFill>
                  <a:schemeClr val="tx1"/>
                </a:solidFill>
              </a:rPr>
              <a:t>gdy rozpoczęcie przemieszczenia nastąpiło podczas niedostępności systemu, a po jego przywróceniu nie można potwierdzić możliwości wysyłki wyrobów do wskazanego w </a:t>
            </a:r>
            <a:r>
              <a:rPr lang="pl-PL" sz="2700" dirty="0" err="1">
                <a:solidFill>
                  <a:schemeClr val="tx1"/>
                </a:solidFill>
              </a:rPr>
              <a:t>eDD</a:t>
            </a:r>
            <a:r>
              <a:rPr lang="pl-PL" sz="2700" dirty="0">
                <a:solidFill>
                  <a:schemeClr val="tx1"/>
                </a:solidFill>
              </a:rPr>
              <a:t> odbiorcy.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altLang="pl-PL" dirty="0">
              <a:solidFill>
                <a:srgbClr val="004E93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76836093-744A-49B8-A4AB-51076BF92FFF}"/>
              </a:ext>
            </a:extLst>
          </p:cNvPr>
          <p:cNvGrpSpPr/>
          <p:nvPr/>
        </p:nvGrpSpPr>
        <p:grpSpPr>
          <a:xfrm>
            <a:off x="624408" y="284722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36A15E04-3766-4CF9-9B9E-D39293702886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0" name="Tytuł 1">
              <a:extLst>
                <a:ext uri="{FF2B5EF4-FFF2-40B4-BE49-F238E27FC236}">
                  <a16:creationId xmlns:a16="http://schemas.microsoft.com/office/drawing/2014/main" id="{996439A3-9B15-403F-9B4A-64A757A8F8F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319E8AD-117B-4218-8CA9-D8F31B89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075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16BB4-8A2D-4B31-9B94-17629412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85" y="724908"/>
            <a:ext cx="11269252" cy="698165"/>
          </a:xfrm>
        </p:spPr>
        <p:txBody>
          <a:bodyPr/>
          <a:lstStyle/>
          <a:p>
            <a:r>
              <a:rPr lang="pl-PL" sz="3300" dirty="0">
                <a:solidFill>
                  <a:schemeClr val="tx1"/>
                </a:solidFill>
              </a:rPr>
              <a:t>Zmiana miejsca przeznaczenia DD813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03412" y="1403648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Wysyłający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2111" y="138204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EMCS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732404" y="1391388"/>
            <a:ext cx="205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Odbiorca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657182"/>
            <a:ext cx="2232248" cy="15625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6" y="1678788"/>
            <a:ext cx="2712213" cy="265031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8" y="1952836"/>
            <a:ext cx="1890605" cy="1753536"/>
          </a:xfrm>
          <a:prstGeom prst="rect">
            <a:avLst/>
          </a:prstGeom>
        </p:spPr>
      </p:pic>
      <p:sp>
        <p:nvSpPr>
          <p:cNvPr id="13" name="Strzałka w prawo 12"/>
          <p:cNvSpPr/>
          <p:nvPr/>
        </p:nvSpPr>
        <p:spPr bwMode="auto">
          <a:xfrm>
            <a:off x="3212058" y="2470639"/>
            <a:ext cx="1767818" cy="1302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323692" y="2188025"/>
            <a:ext cx="1717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Projekt DD813</a:t>
            </a:r>
          </a:p>
        </p:txBody>
      </p:sp>
      <p:sp>
        <p:nvSpPr>
          <p:cNvPr id="16" name="Strzałka w lewo 15"/>
          <p:cNvSpPr/>
          <p:nvPr/>
        </p:nvSpPr>
        <p:spPr bwMode="auto">
          <a:xfrm>
            <a:off x="3212058" y="2647933"/>
            <a:ext cx="1767818" cy="151639"/>
          </a:xfrm>
          <a:prstGeom prst="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23692" y="278450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 DD813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001434" y="4874613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Nadany numer referencyjny DDARC nie zmienia się. </a:t>
            </a:r>
          </a:p>
          <a:p>
            <a:r>
              <a:rPr lang="pl-PL" sz="1600" dirty="0">
                <a:solidFill>
                  <a:srgbClr val="002060"/>
                </a:solidFill>
              </a:rPr>
              <a:t>Przy zmianie miejsca przeznaczenia wzrasta numer sekwencyjny o 1</a:t>
            </a:r>
          </a:p>
          <a:p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505789"/>
            <a:ext cx="2139168" cy="1368825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 bwMode="auto">
          <a:xfrm>
            <a:off x="6564052" y="2325595"/>
            <a:ext cx="2412268" cy="14504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Strzałka w prawo 21"/>
          <p:cNvSpPr/>
          <p:nvPr/>
        </p:nvSpPr>
        <p:spPr bwMode="auto">
          <a:xfrm rot="822278">
            <a:off x="6785620" y="3414472"/>
            <a:ext cx="2356965" cy="17473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defTabSz="22463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90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732404" y="3219755"/>
            <a:ext cx="19082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rgbClr val="004E93"/>
                </a:solidFill>
              </a:rPr>
              <a:t>Nowy odbiorca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434745" y="2099103"/>
            <a:ext cx="10595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rgbClr val="004E93"/>
                </a:solidFill>
              </a:rPr>
              <a:t>DD803</a:t>
            </a:r>
          </a:p>
        </p:txBody>
      </p:sp>
      <p:sp>
        <p:nvSpPr>
          <p:cNvPr id="18" name="pole tekstowe 17"/>
          <p:cNvSpPr txBox="1"/>
          <p:nvPr/>
        </p:nvSpPr>
        <p:spPr>
          <a:xfrm rot="791489">
            <a:off x="7572164" y="3106595"/>
            <a:ext cx="810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rgbClr val="004E93"/>
                </a:solidFill>
              </a:rPr>
              <a:t>DD801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BDAE6578-EDAF-446B-9F91-FBDCBD3F8377}"/>
              </a:ext>
            </a:extLst>
          </p:cNvPr>
          <p:cNvGrpSpPr/>
          <p:nvPr/>
        </p:nvGrpSpPr>
        <p:grpSpPr>
          <a:xfrm>
            <a:off x="562587" y="220544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93D0A8A6-A416-4C5F-A15E-AB4646B2769C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26" name="Tytuł 1">
              <a:extLst>
                <a:ext uri="{FF2B5EF4-FFF2-40B4-BE49-F238E27FC236}">
                  <a16:creationId xmlns:a16="http://schemas.microsoft.com/office/drawing/2014/main" id="{8C4B5758-7B52-4588-8520-DE66C035204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27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5235BC96-B126-4A0B-B942-C717E165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  <p:bldP spid="24" grpId="0"/>
      <p:bldP spid="4" grpId="0" animBg="1"/>
      <p:bldP spid="22" grpId="0" animBg="1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2159" y="3233824"/>
            <a:ext cx="243978" cy="403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1121">
              <a:defRPr/>
            </a:pPr>
            <a:r>
              <a:rPr lang="pl-PL" sz="2022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endParaRPr lang="pl-PL" sz="1516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DB70648-EE55-4A84-A339-61B3CFC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750" y="6092981"/>
            <a:ext cx="1783742" cy="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A9EA1C-7B58-4CB9-AAAB-E05CEBA3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947" y="3893791"/>
            <a:ext cx="1004934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3DF96-BDE2-4062-BDEF-0A7552B5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083D4-AD10-4C8B-A527-6A56D0BB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7BF4E36-5789-474B-B366-53B5637297E9}"/>
              </a:ext>
            </a:extLst>
          </p:cNvPr>
          <p:cNvSpPr txBox="1"/>
          <p:nvPr/>
        </p:nvSpPr>
        <p:spPr>
          <a:xfrm>
            <a:off x="1523999" y="1140322"/>
            <a:ext cx="91439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firma Oktan Energy &amp; V/L Service Sp. z o.o. od 01.02.2022 r.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mogła do państwa dostarczać olej żeglugowy zwolniony od akcyzy i zachowując obecnie obowiązujące przepisy prawa wszystkie 4 powyższe warunki muszą być spełnione.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przeciwnym razie skutkiem będzie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możliwości zakupu paliwa żeglugowego bez akcyzy.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 akcyzy to często równowartość ceny paliwa, zatem należy dążyć do zachowania uprawnienia do zakupów paliwa żeglugowego w zwolnieniu od akcyzy.</a:t>
            </a:r>
          </a:p>
        </p:txBody>
      </p:sp>
    </p:spTree>
    <p:extLst>
      <p:ext uri="{BB962C8B-B14F-4D97-AF65-F5344CB8AC3E}">
        <p14:creationId xmlns:p14="http://schemas.microsoft.com/office/powerpoint/2010/main" val="1017442384"/>
      </p:ext>
    </p:extLst>
  </p:cSld>
  <p:clrMapOvr>
    <a:masterClrMapping/>
  </p:clrMapOvr>
  <p:transition spd="med">
    <p:push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6044" y="440668"/>
            <a:ext cx="10432524" cy="1143000"/>
          </a:xfrm>
        </p:spPr>
        <p:txBody>
          <a:bodyPr/>
          <a:lstStyle/>
          <a:p>
            <a:r>
              <a:rPr lang="pl-PL" sz="3300" b="1" dirty="0">
                <a:solidFill>
                  <a:schemeClr val="tx1"/>
                </a:solidFill>
              </a:rPr>
              <a:t>Zmiana miejsca przeznaczenia na DD801B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09360" y="1808820"/>
            <a:ext cx="10878566" cy="366328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altLang="pl-PL" dirty="0"/>
              <a:t>Aktualizując podmioty odbierające na zbiorczym DD801B stosujemy DD813B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altLang="pl-PL" dirty="0"/>
              <a:t>W DD813B podajemy dane podmiotów do których faktycznie zostaną dostarczone wyroby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altLang="pl-PL" dirty="0"/>
              <a:t>Nie ma potrzeby podawania wśród odbiorców podmiotu wysyłającego. </a:t>
            </a:r>
          </a:p>
          <a:p>
            <a:pPr>
              <a:lnSpc>
                <a:spcPct val="150000"/>
              </a:lnSpc>
            </a:pPr>
            <a:r>
              <a:rPr lang="pl-PL" altLang="pl-PL" dirty="0"/>
              <a:t>W przypadku, gdy całość wyrobów nie została odebrana, podmiot wysyłający sporządzając DD818B zawsze może podać wśród odbiorców siebie.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52F217D-8236-4FFE-AFF0-3D9821687325}"/>
              </a:ext>
            </a:extLst>
          </p:cNvPr>
          <p:cNvGrpSpPr/>
          <p:nvPr/>
        </p:nvGrpSpPr>
        <p:grpSpPr>
          <a:xfrm>
            <a:off x="551384" y="181748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EA419A42-93D1-469C-8796-62491DAA3952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8" name="Tytuł 1">
              <a:extLst>
                <a:ext uri="{FF2B5EF4-FFF2-40B4-BE49-F238E27FC236}">
                  <a16:creationId xmlns:a16="http://schemas.microsoft.com/office/drawing/2014/main" id="{1E4BB3B9-7456-4E88-882F-B628787BA80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pic>
        <p:nvPicPr>
          <p:cNvPr id="9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A078552-77F9-4CA9-857C-DD7BE7D2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810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524000" y="1028229"/>
            <a:ext cx="7877446" cy="82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/>
              <a:t>Raport odbioru: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977212" y="339598"/>
            <a:ext cx="9144000" cy="394536"/>
            <a:chOff x="0" y="397869"/>
            <a:chExt cx="8280400" cy="357274"/>
          </a:xfrm>
          <a:solidFill>
            <a:srgbClr val="E527AF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71857CE-AB91-4E57-8D46-009FEA845B6E}"/>
              </a:ext>
            </a:extLst>
          </p:cNvPr>
          <p:cNvSpPr txBox="1">
            <a:spLocks/>
          </p:cNvSpPr>
          <p:nvPr/>
        </p:nvSpPr>
        <p:spPr>
          <a:xfrm>
            <a:off x="1024189" y="1585057"/>
            <a:ext cx="10515600" cy="5365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 odbioru może potwierdzać: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Odbiór całości wyrobów – odbiór bez zastrzeżeń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 wpisywany w przypadku, gdy ilość wyrobów odebranych jest taka sama jak ilość wyrobów wysłanych.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Dostawa jest zakończona i nie można przesłać już do systemu żadnego komunikatu do takiej dostawy.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Wystąpienie ubytków lub nadwyżek - odbiór z zastrzeżeniami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 wpisywany, gdy wyroby odbierane są z ubytkami (niedoborami) lub nadwyżkami. Wtedy należy wpisać czy nastąpiły niedobory czy nadwyżki. Niedobór lub nadwyżkę należy określać w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jednostce miary związanej z kodem wyrobu.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62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26A327DB-735F-450F-BE0C-8AFA8689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23" y="129001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92581"/>
      </p:ext>
    </p:extLst>
  </p:cSld>
  <p:clrMapOvr>
    <a:masterClrMapping/>
  </p:clrMapOvr>
  <p:transition spd="med">
    <p:push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524000" y="1028229"/>
            <a:ext cx="7877446" cy="82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3200" dirty="0"/>
              <a:t>Raport odbioru: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527AF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B330CD1E-A93A-4ED5-B0F2-42194686D0DC}"/>
              </a:ext>
            </a:extLst>
          </p:cNvPr>
          <p:cNvSpPr txBox="1">
            <a:spLocks/>
          </p:cNvSpPr>
          <p:nvPr/>
        </p:nvSpPr>
        <p:spPr>
          <a:xfrm>
            <a:off x="1524000" y="1796984"/>
            <a:ext cx="9808564" cy="4699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Roboto Condensed" panose="02000000000000000000" pitchFamily="2" charset="0"/>
                <a:cs typeface="Roboto Condensed" panose="02000000000000000000" pitchFamily="2" charset="0"/>
              </a:rPr>
              <a:t>Odbiór części wyrobów - odmowa przyjęcia części przesyłki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Roboto Condensed" panose="02000000000000000000" pitchFamily="2" charset="0"/>
                <a:cs typeface="Roboto Condensed" panose="02000000000000000000" pitchFamily="2" charset="0"/>
              </a:rPr>
              <a:t>kod wpisywany w przypadku przyjęcia przez odbiorcę tylko części przesyłki. W zakładce „Wyroby” należy wpisać w polu 7e ilość nieprzyjętą w jednostce miary związaną z kodem wyrobu.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 wysyłający zobowiązany jest do dokonania zmiany miejsca przeznaczenia.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Brak przyjęcia wyrobów - odmowę przyjęcia całości wyrobów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 wysyłający zobowiązany jest do dokonania zmiany miejsca przeznaczenia.</a:t>
            </a:r>
          </a:p>
        </p:txBody>
      </p:sp>
      <p:pic>
        <p:nvPicPr>
          <p:cNvPr id="1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2B12D32-5AAA-4666-B70C-2BE980C5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068508"/>
      </p:ext>
    </p:extLst>
  </p:cSld>
  <p:clrMapOvr>
    <a:masterClrMapping/>
  </p:clrMapOvr>
  <p:transition spd="med">
    <p:push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461862" y="950676"/>
            <a:ext cx="9044112" cy="76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800" b="1" dirty="0"/>
              <a:t>Komunikaty błędu z EMCS PL 2  (DD704):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E62647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A8CD512D-40DD-4DD9-AA71-0C4714CD557C}"/>
              </a:ext>
            </a:extLst>
          </p:cNvPr>
          <p:cNvSpPr txBox="1">
            <a:spLocks/>
          </p:cNvSpPr>
          <p:nvPr/>
        </p:nvSpPr>
        <p:spPr>
          <a:xfrm>
            <a:off x="744231" y="1497314"/>
            <a:ext cx="10479374" cy="4468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Komunikat wysyłany w odpowiedzi na każdy z komunikatów przesyłanych do systemu EMCS PL 2 jeżeli np.: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35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komunikat był niepoprawnie wypełniony,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35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 nie miał uprawnień do dostawy wyrobów z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eDD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35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brak zabezpieczenia…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Komunikat zawiera informacje o błędach oraz odniesienie do komunikatu którego dotyczy. W komunikacie błędu do DD815 lub DD815B jest odwołanie do numeru referencyjnego nadawanego przez wysyłającego. 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pozostałych komunikatów komunikat błędu zawiera numer DDARC. </a:t>
            </a:r>
          </a:p>
        </p:txBody>
      </p: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D8541D4-036C-4BA1-A07B-634CB666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36" y="6131405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453519"/>
      </p:ext>
    </p:extLst>
  </p:cSld>
  <p:clrMapOvr>
    <a:masterClrMapping/>
  </p:clrMapOvr>
  <p:transition spd="med">
    <p:push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424112" y="1067374"/>
            <a:ext cx="904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800" b="1" dirty="0"/>
              <a:t>Wpisanie błędnych danych w komunikatach:</a:t>
            </a: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92D050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921A368-899E-4F08-923B-64FEFC2A3C7D}"/>
              </a:ext>
            </a:extLst>
          </p:cNvPr>
          <p:cNvSpPr txBox="1">
            <a:spLocks/>
          </p:cNvSpPr>
          <p:nvPr/>
        </p:nvSpPr>
        <p:spPr>
          <a:xfrm>
            <a:off x="1167984" y="1590594"/>
            <a:ext cx="10515600" cy="435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sng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Brak możliwości poprawy wpisów w komunikatach.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Błędne wpisanie odbiorcy w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eDD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można przesłać komunikat zmiany miejsca przeznaczenia – DD813 i poprawić te dane.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Błędne wpisanie danych w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eDD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wyroby nie opuściły miejsca wysyłki – anulowanie dostawy – DD810.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Błędne wpisanie odebranych ilości – wyjaśnianie z US poza systemem.</a:t>
            </a:r>
          </a:p>
        </p:txBody>
      </p:sp>
      <p:pic>
        <p:nvPicPr>
          <p:cNvPr id="1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BA1BA03-5405-4691-B0F7-8B2961EE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65649"/>
      </p:ext>
    </p:extLst>
  </p:cSld>
  <p:clrMapOvr>
    <a:masterClrMapping/>
  </p:clrMapOvr>
  <p:transition spd="med">
    <p:push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424112" y="1067374"/>
            <a:ext cx="904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800" b="1" dirty="0"/>
              <a:t>Inne komunikaty w systemie:</a:t>
            </a: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63A35D2-1FEE-4EAC-B225-C54C5529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4313" y="6530203"/>
            <a:ext cx="893799" cy="2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chemeClr val="accent2">
              <a:lumMod val="75000"/>
            </a:schemeClr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A56E4B0A-57DF-4DC7-BA3E-C870FECC113C}"/>
              </a:ext>
            </a:extLst>
          </p:cNvPr>
          <p:cNvSpPr txBox="1">
            <a:spLocks/>
          </p:cNvSpPr>
          <p:nvPr/>
        </p:nvSpPr>
        <p:spPr>
          <a:xfrm>
            <a:off x="1330858" y="2204992"/>
            <a:ext cx="9786797" cy="3607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Anulowanie przemieszczenia (DD810) - Podmiot wysyłający może unieważnić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eDD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momentu rozpoczęcia przemieszczenia.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Przypomnienie o braku przesłania raportu odbioru lub zmiany miejsca dostawy (DD802)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Manualne zamknięcie dostawy (DD905)</a:t>
            </a:r>
          </a:p>
          <a:p>
            <a:pPr algn="just">
              <a:spcBef>
                <a:spcPts val="0"/>
              </a:spcBef>
              <a:spcAft>
                <a:spcPts val="1600"/>
              </a:spcAft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Zmiana środka transportu - </a:t>
            </a:r>
            <a:r>
              <a:rPr lang="pl-PL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odbywa się po poinformowaniu naczelnika urzędu celno-skarbowego właściwego ze względu na miejsce dokonywania zmiany za pomocą komunikatu </a:t>
            </a:r>
            <a:r>
              <a:rPr lang="pl-PL" sz="2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[DD812 – odbiorca nie otrzymuje] </a:t>
            </a:r>
            <a:r>
              <a:rPr lang="pl-PL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w obecności przedstawiciela tego naczelnika, lub bez jego obecności, w zależności od otrzymanego  komunikatu  </a:t>
            </a:r>
            <a:r>
              <a:rPr lang="pl-PL" sz="2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DD716</a:t>
            </a:r>
            <a:r>
              <a:rPr lang="pl-PL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wskazującego, czy kontrola przy zmianie środka transportu będzie realizowana czy też nie. </a:t>
            </a:r>
            <a:endParaRPr lang="pl-PL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62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62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62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C113BC0-E8CB-4E0F-9FE2-5D5160EF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59" y="6056027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27842"/>
      </p:ext>
    </p:extLst>
  </p:cSld>
  <p:clrMapOvr>
    <a:masterClrMapping/>
  </p:clrMapOvr>
  <p:transition spd="med">
    <p:push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424112" y="1067374"/>
            <a:ext cx="904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800" b="1" dirty="0"/>
              <a:t>Terminy:</a:t>
            </a: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7030A0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7DE6203E-B19D-435C-AABD-DDB75966E05A}"/>
              </a:ext>
            </a:extLst>
          </p:cNvPr>
          <p:cNvSpPr txBox="1">
            <a:spLocks/>
          </p:cNvSpPr>
          <p:nvPr/>
        </p:nvSpPr>
        <p:spPr>
          <a:xfrm>
            <a:off x="1524000" y="1477102"/>
            <a:ext cx="9829800" cy="4699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Przemieszczenie wyrobów w Systemie – powinno być zakończone: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30 dni od dnia wysyłki – [art. 46b ust.3]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Przesłanie raportu odbioru realizuje podmiot odbierający - niezwłocznie po:</a:t>
            </a:r>
          </a:p>
          <a:p>
            <a:pPr marL="76835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przeprowadzeniu kontroli odbieranych wyrobów akcyzowych albo</a:t>
            </a:r>
          </a:p>
          <a:p>
            <a:pPr marL="858838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odbiorze wyrobów akcyzowych - w przypadku nieotrzymania do momentu odbioru tych wyrobów informacji z Systemu o zamiarze przeprowadzenia kontroli celno-skarbowej odbieranych wyrobów akcyzowych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nie później jednak niż w terminie 5 dni roboczych, licząc od dnia odbioru tych wyrobów [art. 46i ust. 2]</a:t>
            </a:r>
          </a:p>
        </p:txBody>
      </p: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A3DE3CB-C56B-4209-A451-FC25C1EF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44192"/>
      </p:ext>
    </p:extLst>
  </p:cSld>
  <p:clrMapOvr>
    <a:masterClrMapping/>
  </p:clrMapOvr>
  <p:transition spd="med">
    <p:push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424112" y="1067374"/>
            <a:ext cx="904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800" b="1" dirty="0"/>
              <a:t>Niedostępność systemu:</a:t>
            </a: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00B0F0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8DFC666-170C-405F-8E8B-310504E07280}"/>
              </a:ext>
            </a:extLst>
          </p:cNvPr>
          <p:cNvSpPr txBox="1">
            <a:spLocks/>
          </p:cNvSpPr>
          <p:nvPr/>
        </p:nvSpPr>
        <p:spPr>
          <a:xfrm>
            <a:off x="1424112" y="1477102"/>
            <a:ext cx="9243888" cy="5057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Informacja o niedostępności musi być zawarta na stronie PUESC.</a:t>
            </a: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Rozpoczynając dostawę przy niedostępności systemu podmiot wysyłający przekazuje właściwemu Naczelnikowi US i Naczelnikowi UCS: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 zastępujący </a:t>
            </a:r>
            <a:r>
              <a:rPr kumimoji="0" lang="pl-PL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eDD</a:t>
            </a: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potwierdzenie złożenia zabezpieczenia akcyzowego,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oświadczenie o terminie ważności i kwocie wolnej zabezpieczenia generalnego lub wysokości i terminie ważności zabezpieczenia ryczałtowego,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400" b="0" i="0" u="none" strike="noStrike" kern="1200" cap="none" spc="0" normalizeH="0" baseline="0" noProof="0" dirty="0">
                <a:ln>
                  <a:noFill/>
                </a:ln>
                <a:solidFill>
                  <a:srgbClr val="0626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oświadczenie podmiotu pośredniczącego o wyrażeniu zgody na udostępnienie zabezpieczenia.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62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65CEA14-798A-4FDF-96A1-FA0E06E7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31403"/>
      </p:ext>
    </p:extLst>
  </p:cSld>
  <p:clrMapOvr>
    <a:masterClrMapping/>
  </p:clrMapOvr>
  <p:transition spd="med">
    <p:push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B018ADA-F6DE-4C28-B73E-D23F9905BFFA}"/>
              </a:ext>
            </a:extLst>
          </p:cNvPr>
          <p:cNvSpPr/>
          <p:nvPr/>
        </p:nvSpPr>
        <p:spPr>
          <a:xfrm>
            <a:off x="3843311" y="3110545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45F9F0-6174-4829-9794-B4D05441B1AD}"/>
              </a:ext>
            </a:extLst>
          </p:cNvPr>
          <p:cNvSpPr/>
          <p:nvPr/>
        </p:nvSpPr>
        <p:spPr>
          <a:xfrm>
            <a:off x="3731227" y="3009439"/>
            <a:ext cx="4505383" cy="62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Condensed" panose="02000000000000000000" pitchFamily="2" charset="0"/>
                <a:cs typeface="Arial" pitchFamily="34" charset="0"/>
              </a:rPr>
              <a:t>Wyprowadzanie wyrobów ze składu podatkowego </a:t>
            </a:r>
            <a:endParaRPr kumimoji="0" lang="pl-PL" sz="17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78BF9C-EB66-4E54-97C3-161A6CF04346}"/>
              </a:ext>
            </a:extLst>
          </p:cNvPr>
          <p:cNvSpPr txBox="1"/>
          <p:nvPr/>
        </p:nvSpPr>
        <p:spPr>
          <a:xfrm>
            <a:off x="1424112" y="1067374"/>
            <a:ext cx="904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800" b="1" dirty="0"/>
              <a:t>Niedostępność systemu:</a:t>
            </a:r>
            <a:endParaRPr kumimoji="0" lang="pl-PL" sz="1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EBE2A00-C242-4DAF-B59D-8ED92E8136B7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rgbClr val="00B0F0"/>
          </a:solidFill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1AA19CE1-F12B-41FF-8A0D-EF148B5F8019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77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7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endParaRPr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74360F94-A796-4B14-A04F-3C082F922C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marR="0" lvl="0" indent="0" algn="l" defTabSz="9776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9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e-DD - Komunikacja z systemem EMCS</a:t>
              </a:r>
            </a:p>
          </p:txBody>
        </p:sp>
      </p:grp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8DFC666-170C-405F-8E8B-310504E07280}"/>
              </a:ext>
            </a:extLst>
          </p:cNvPr>
          <p:cNvSpPr txBox="1">
            <a:spLocks/>
          </p:cNvSpPr>
          <p:nvPr/>
        </p:nvSpPr>
        <p:spPr>
          <a:xfrm>
            <a:off x="838200" y="1477102"/>
            <a:ext cx="10515600" cy="5057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626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200" b="0" i="0" dirty="0">
                <a:solidFill>
                  <a:srgbClr val="333333"/>
                </a:solidFill>
                <a:effectLst/>
                <a:latin typeface="+mj-lt"/>
              </a:rPr>
              <a:t>W przypadku wystąpienia niezależnej od podmiotu przyczyny powodującej brak możliwości przesłania dokumentu do Systemu, przez okres dwóch godzin, podmiot wysyłający, podmiot odbierający lub organ podatkowy informuje o braku możliwości obsługi przemieszczenia – DIAS w Łodzi, który po weryfikacji zasadności zgłoszenia potwierdza niedostępność Systemu.</a:t>
            </a:r>
          </a:p>
          <a:p>
            <a:pPr algn="just"/>
            <a:r>
              <a:rPr lang="pl-PL" sz="2200" b="0" i="0" dirty="0">
                <a:solidFill>
                  <a:srgbClr val="333333"/>
                </a:solidFill>
                <a:effectLst/>
                <a:latin typeface="+mj-lt"/>
              </a:rPr>
              <a:t>O niedostępności Systemu DIAS w Łodzi, informuje niezwłocznie na PUESC.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 przypadku gdy System jest niedostępny, podmiot wysyłający i podmiot odbierający przekazują właściwemu naczelnikowi urzędu skarbowego albo naczelnikowi urzędu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celno-skarbowego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informacje, które w przypadku dostępności Systemu przesyłają do Systemu.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 przypadku gdy dostępność Systemu zostanie przywrócona, podmiot wysyłający i podmiot odbierający przesyłają do Systemu informacje, które nie mogły być przesłane wcześniej z powodu niedostępności Systemu.</a:t>
            </a:r>
          </a:p>
        </p:txBody>
      </p:sp>
      <p:pic>
        <p:nvPicPr>
          <p:cNvPr id="11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84B7FC5-B351-43EB-BEC4-6455F068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909321"/>
      </p:ext>
    </p:extLst>
  </p:cSld>
  <p:clrMapOvr>
    <a:masterClrMapping/>
  </p:clrMapOvr>
  <p:transition spd="med">
    <p:push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DDAB52-D127-4634-A5D8-138A44A3F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630593"/>
              </p:ext>
            </p:extLst>
          </p:nvPr>
        </p:nvGraphicFramePr>
        <p:xfrm>
          <a:off x="2255373" y="1054655"/>
          <a:ext cx="7866774" cy="502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id="{C1E0C837-717C-47BD-8B24-D94B103CA0A5}"/>
              </a:ext>
            </a:extLst>
          </p:cNvPr>
          <p:cNvGrpSpPr/>
          <p:nvPr/>
        </p:nvGrpSpPr>
        <p:grpSpPr>
          <a:xfrm>
            <a:off x="1524000" y="489327"/>
            <a:ext cx="9144000" cy="394536"/>
            <a:chOff x="0" y="397869"/>
            <a:chExt cx="8280400" cy="357274"/>
          </a:xfrm>
          <a:solidFill>
            <a:schemeClr val="accent6">
              <a:lumMod val="75000"/>
            </a:schemeClr>
          </a:solidFill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77035D30-8E3F-470D-B415-3CFD7B7A6C4E}"/>
                </a:ext>
              </a:extLst>
            </p:cNvPr>
            <p:cNvSpPr/>
            <p:nvPr/>
          </p:nvSpPr>
          <p:spPr>
            <a:xfrm>
              <a:off x="0" y="397869"/>
              <a:ext cx="8280400" cy="357274"/>
            </a:xfrm>
            <a:prstGeom prst="rect">
              <a:avLst/>
            </a:prstGeom>
            <a:grpFill/>
            <a:ln w="3175">
              <a:solidFill>
                <a:srgbClr val="E62647"/>
              </a:solidFill>
              <a:miter lim="800000"/>
              <a:headEnd/>
              <a:tailEnd/>
            </a:ln>
          </p:spPr>
          <p:txBody>
            <a:bodyPr vert="horz" wrap="square" lIns="69574" tIns="34787" rIns="69574" bIns="34787" numCol="1" anchor="t" anchorCtr="0" compatLnSpc="1">
              <a:prstTxWarp prst="textNoShape">
                <a:avLst/>
              </a:prstTxWarp>
            </a:bodyPr>
            <a:lstStyle/>
            <a:p>
              <a:pPr defTabSz="977661">
                <a:defRPr/>
              </a:pPr>
              <a:endParaRPr lang="pl-PL" sz="1072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5235EDAD-649B-4652-BB48-EFC4E753823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1768" y="428077"/>
              <a:ext cx="5268038" cy="296858"/>
            </a:xfrm>
            <a:prstGeom prst="rect">
              <a:avLst/>
            </a:prstGeom>
            <a:grpFill/>
            <a:ln>
              <a:solidFill>
                <a:srgbClr val="E62647"/>
              </a:solidFill>
            </a:ln>
          </p:spPr>
          <p:txBody>
            <a:bodyPr vert="horz" lIns="69574" tIns="34787" rIns="69574" bIns="34787" rtlCol="0" anchor="ctr">
              <a:noAutofit/>
            </a:bodyPr>
            <a:lstStyle/>
            <a:p>
              <a:pPr marL="48212" defTabSz="977661">
                <a:spcBef>
                  <a:spcPct val="0"/>
                </a:spcBef>
                <a:defRPr/>
              </a:pPr>
              <a:r>
                <a:rPr lang="pl-PL" sz="1988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e-DD - archiwizacja i sprawozdawczość </a:t>
              </a:r>
            </a:p>
          </p:txBody>
        </p:sp>
      </p:grpSp>
      <p:pic>
        <p:nvPicPr>
          <p:cNvPr id="7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B100F7E-C988-41A9-B923-E0B32AA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0" y="6058510"/>
            <a:ext cx="1776130" cy="6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600748"/>
      </p:ext>
    </p:extLst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F8FCBD9-C94D-460A-A6D4-3685026F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52" y="6070585"/>
            <a:ext cx="1504526" cy="58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F0A7C8D-FDED-4A00-B9A2-D32CD7562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21" y="4380430"/>
            <a:ext cx="10176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F2B0767-A879-4761-A890-8DC8CA0BD929}"/>
              </a:ext>
            </a:extLst>
          </p:cNvPr>
          <p:cNvGrpSpPr/>
          <p:nvPr/>
        </p:nvGrpSpPr>
        <p:grpSpPr>
          <a:xfrm>
            <a:off x="1925168" y="1066779"/>
            <a:ext cx="8742832" cy="3261651"/>
            <a:chOff x="149114" y="1273321"/>
            <a:chExt cx="3698211" cy="7940140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6B1C5ECB-2CBF-4418-BEC3-CED7F70A4D9B}"/>
                </a:ext>
              </a:extLst>
            </p:cNvPr>
            <p:cNvSpPr/>
            <p:nvPr/>
          </p:nvSpPr>
          <p:spPr>
            <a:xfrm>
              <a:off x="149114" y="1273321"/>
              <a:ext cx="3698211" cy="1634661"/>
            </a:xfrm>
            <a:custGeom>
              <a:avLst/>
              <a:gdLst>
                <a:gd name="connsiteX0" fmla="*/ 0 w 3120173"/>
                <a:gd name="connsiteY0" fmla="*/ 0 h 1171719"/>
                <a:gd name="connsiteX1" fmla="*/ 3120173 w 3120173"/>
                <a:gd name="connsiteY1" fmla="*/ 0 h 1171719"/>
                <a:gd name="connsiteX2" fmla="*/ 3120173 w 3120173"/>
                <a:gd name="connsiteY2" fmla="*/ 1171719 h 1171719"/>
                <a:gd name="connsiteX3" fmla="*/ 0 w 3120173"/>
                <a:gd name="connsiteY3" fmla="*/ 1171719 h 1171719"/>
                <a:gd name="connsiteX4" fmla="*/ 0 w 3120173"/>
                <a:gd name="connsiteY4" fmla="*/ 0 h 11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173" h="1171719">
                  <a:moveTo>
                    <a:pt x="0" y="0"/>
                  </a:moveTo>
                  <a:lnTo>
                    <a:pt x="3120173" y="0"/>
                  </a:lnTo>
                  <a:lnTo>
                    <a:pt x="3120173" y="1171719"/>
                  </a:lnTo>
                  <a:lnTo>
                    <a:pt x="0" y="1171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E62647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651" tIns="103651" rIns="103651" bIns="103651" numCol="1" spcCol="1270" anchor="ctr" anchorCtr="0">
              <a:noAutofit/>
            </a:bodyPr>
            <a:lstStyle/>
            <a:p>
              <a:pPr algn="ctr" defTabSz="12093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394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Co zrobić, żeby obsługiwać EMCS PL2 w zakresie e-DD? </a:t>
              </a:r>
              <a:endParaRPr lang="pl-PL" sz="2394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65A90BBA-9FEA-4F3F-8756-58A950B36EF4}"/>
                </a:ext>
              </a:extLst>
            </p:cNvPr>
            <p:cNvSpPr/>
            <p:nvPr/>
          </p:nvSpPr>
          <p:spPr>
            <a:xfrm>
              <a:off x="149114" y="3194498"/>
              <a:ext cx="3698211" cy="6018963"/>
            </a:xfrm>
            <a:custGeom>
              <a:avLst/>
              <a:gdLst>
                <a:gd name="connsiteX0" fmla="*/ 0 w 3120173"/>
                <a:gd name="connsiteY0" fmla="*/ 0 h 2460610"/>
                <a:gd name="connsiteX1" fmla="*/ 3120173 w 3120173"/>
                <a:gd name="connsiteY1" fmla="*/ 0 h 2460610"/>
                <a:gd name="connsiteX2" fmla="*/ 3120173 w 3120173"/>
                <a:gd name="connsiteY2" fmla="*/ 2460610 h 2460610"/>
                <a:gd name="connsiteX3" fmla="*/ 0 w 3120173"/>
                <a:gd name="connsiteY3" fmla="*/ 2460610 h 2460610"/>
                <a:gd name="connsiteX4" fmla="*/ 0 w 3120173"/>
                <a:gd name="connsiteY4" fmla="*/ 0 h 246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173" h="2460610">
                  <a:moveTo>
                    <a:pt x="0" y="0"/>
                  </a:moveTo>
                  <a:lnTo>
                    <a:pt x="3120173" y="0"/>
                  </a:lnTo>
                  <a:lnTo>
                    <a:pt x="3120173" y="2460610"/>
                  </a:lnTo>
                  <a:lnTo>
                    <a:pt x="0" y="246061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E6264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37" tIns="66337" rIns="66337" bIns="66337" numCol="1" spcCol="1270" anchor="ctr" anchorCtr="0">
              <a:noAutofit/>
            </a:bodyPr>
            <a:lstStyle/>
            <a:p>
              <a:pPr marL="337920" indent="-337920" algn="just" defTabSz="7739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AutoNum type="arabicParenR"/>
              </a:pPr>
              <a:r>
                <a:rPr lang="pl-PL" sz="1741" dirty="0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Założyć konto na PUESC </a:t>
              </a:r>
              <a:r>
                <a:rPr lang="pl-PL" sz="1741" i="1" dirty="0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(www.puesc.gov.pl)</a:t>
              </a:r>
            </a:p>
            <a:p>
              <a:pPr marL="337920" indent="-337920" algn="just" defTabSz="7739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AutoNum type="arabicParenR"/>
              </a:pPr>
              <a:r>
                <a:rPr lang="pl-PL" sz="1741" dirty="0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Zarejestrować osobę fizyczną na PUESC (</a:t>
              </a:r>
              <a:r>
                <a:rPr lang="pl-PL" sz="1741" dirty="0" err="1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eFormularze</a:t>
              </a:r>
              <a:r>
                <a:rPr lang="pl-PL" sz="1741" dirty="0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/Rejestracja osoby fizycznej)</a:t>
              </a:r>
            </a:p>
            <a:p>
              <a:pPr marL="337920" indent="-337920" algn="just" defTabSz="7739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AutoNum type="arabicParenR"/>
              </a:pPr>
              <a:r>
                <a:rPr lang="pl-PL" sz="1741" dirty="0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Uzyskać podpis elektroniczny (kwalifikowany lub certyfikat celny)</a:t>
              </a:r>
            </a:p>
            <a:p>
              <a:pPr marL="337920" indent="-337920" algn="just" defTabSz="7739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AutoNum type="arabicParenR"/>
              </a:pPr>
              <a:r>
                <a:rPr lang="pl-PL" sz="1741" dirty="0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Rejestracja/aktualizacja podmiotu (kanały komunikacyjne dla EMCS PL2)</a:t>
              </a:r>
            </a:p>
            <a:p>
              <a:pPr marL="337920" indent="-337920" algn="just" defTabSz="7739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AutoNum type="arabicParenR"/>
              </a:pPr>
              <a:r>
                <a:rPr lang="pl-PL" sz="1741" dirty="0">
                  <a:solidFill>
                    <a:prstClr val="black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Powiązać osobę fizyczną (reprezentanta) z podmiotem (złożenie pełnomocnictwa).</a:t>
              </a:r>
            </a:p>
            <a:p>
              <a:pPr algn="just" defTabSz="7739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74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  <a:p>
              <a:pPr algn="just" defTabSz="7739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741" b="1" dirty="0">
                <a:solidFill>
                  <a:prstClr val="black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528361"/>
      </p:ext>
    </p:extLst>
  </p:cSld>
  <p:clrMapOvr>
    <a:masterClrMapping/>
  </p:clrMapOvr>
  <p:transition spd="slow">
    <p:push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2759750"/>
            <a:ext cx="8472265" cy="196539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  <a:miter lim="800000"/>
            <a:headEnd/>
            <a:tailEnd/>
          </a:ln>
        </p:spPr>
        <p:txBody>
          <a:bodyPr vert="horz" wrap="square" lIns="85414" tIns="42707" rIns="85414" bIns="42707" numCol="1" anchor="ctr" anchorCtr="0" compatLnSpc="1">
            <a:prstTxWarp prst="textNoShape">
              <a:avLst/>
            </a:prstTxWarp>
          </a:bodyPr>
          <a:lstStyle/>
          <a:p>
            <a:pPr marL="393463" indent="-131154"/>
            <a:r>
              <a:rPr lang="pl-PL" sz="1462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	</a:t>
            </a:r>
            <a:r>
              <a:rPr lang="pl-PL" sz="2736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ZESPÓŁ PROJEKTOWY</a:t>
            </a:r>
          </a:p>
        </p:txBody>
      </p:sp>
      <p:pic>
        <p:nvPicPr>
          <p:cNvPr id="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1E0F3D5-515D-4FE3-A3DF-0A548DC5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48" y="959667"/>
            <a:ext cx="3582751" cy="138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541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2210080" y="1578461"/>
            <a:ext cx="7662380" cy="4368181"/>
          </a:xfrm>
          <a:prstGeom prst="rect">
            <a:avLst/>
          </a:prstGeom>
        </p:spPr>
        <p:txBody>
          <a:bodyPr vert="horz" lIns="88794" tIns="44398" rIns="88794" bIns="44398" rtlCol="0">
            <a:noAutofit/>
          </a:bodyPr>
          <a:lstStyle/>
          <a:p>
            <a:pPr defTabSz="992092"/>
            <a:endParaRPr lang="pl-PL" sz="1520" dirty="0">
              <a:solidFill>
                <a:prstClr val="black">
                  <a:lumMod val="75000"/>
                  <a:lumOff val="25000"/>
                </a:prst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3906751" y="2349589"/>
            <a:ext cx="6184635" cy="2505076"/>
          </a:xfrm>
          <a:prstGeom prst="rect">
            <a:avLst/>
          </a:prstGeom>
        </p:spPr>
        <p:txBody>
          <a:bodyPr vert="horz" lIns="69501" tIns="34751" rIns="69501" bIns="34751" rtlCol="0">
            <a:noAutofit/>
          </a:bodyPr>
          <a:lstStyle/>
          <a:p>
            <a:pPr marL="269397" lvl="1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endParaRPr lang="pl-PL" sz="1320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Podtytuł 2"/>
          <p:cNvSpPr txBox="1">
            <a:spLocks/>
          </p:cNvSpPr>
          <p:nvPr/>
        </p:nvSpPr>
        <p:spPr>
          <a:xfrm>
            <a:off x="2031366" y="1469522"/>
            <a:ext cx="5418397" cy="415803"/>
          </a:xfrm>
          <a:prstGeom prst="rect">
            <a:avLst/>
          </a:prstGeom>
        </p:spPr>
        <p:txBody>
          <a:bodyPr vert="horz" lIns="69501" tIns="34751" rIns="69501" bIns="34751" rtlCol="0">
            <a:noAutofit/>
          </a:bodyPr>
          <a:lstStyle/>
          <a:p>
            <a:pPr defTabSz="992092"/>
            <a:r>
              <a:rPr lang="pl-PL" sz="132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Monika Piórkowska– Dyrektor w KDCP</a:t>
            </a:r>
          </a:p>
          <a:p>
            <a:pPr defTabSz="992092"/>
            <a:r>
              <a:rPr lang="pl-PL" sz="132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tel. kom. 662 825 458</a:t>
            </a:r>
          </a:p>
          <a:p>
            <a:pPr defTabSz="992092"/>
            <a:r>
              <a:rPr lang="pl-PL" sz="132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e-mail: monika.piorkowska@kdcp.pl</a:t>
            </a:r>
          </a:p>
          <a:p>
            <a:pPr defTabSz="992092"/>
            <a:endParaRPr lang="pl-PL" sz="132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362392" y="2206923"/>
            <a:ext cx="5848408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Prawnik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Kilkunastoletnie doświadczenie w tematyce podatku akcyzowego, opłaty paliwowej, ceł, podatku od gier  i postepowań podatkowych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Kierownik Referatu Podatku Akcyzowego i Podatku od Gier w Izbie Administracji Skarbowej w Krakowie w Urzędzie Skarbowym Kraków-Nowa Huta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 latach 2014-2017 Główny Specjalista w Izbie Celnej w Krakowie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 latach 1997-2014 Ekspert Służby Celnej w Izbie Celnej w Krakowie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Prowadząca szkolenia w zakresie podatku akcyzowego dla instytucji państwowych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Członek zespołu przygotowującego wdrożenie systemu ZEFIR 2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Studia podyplomowe w zakresie Doradztwa Podatkowego na Wydziale Finansów Uniwersytetu Ekonomicznego w Krakowie</a:t>
            </a:r>
          </a:p>
          <a:p>
            <a:pPr marL="269397" indent="-269397" defTabSz="992092">
              <a:spcBef>
                <a:spcPts val="566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r>
              <a:rPr lang="pl-PL" sz="132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Absolwentka Wydziału Prawa i Administracji Krakowskiej Akademii im. Andrzeja Frycza Modrzewskiego w Krakowie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4F11FBA-FFDC-4788-BF35-163B8F01521C}"/>
              </a:ext>
            </a:extLst>
          </p:cNvPr>
          <p:cNvSpPr/>
          <p:nvPr/>
        </p:nvSpPr>
        <p:spPr>
          <a:xfrm>
            <a:off x="1524000" y="441896"/>
            <a:ext cx="8892480" cy="475221"/>
          </a:xfrm>
          <a:prstGeom prst="rect">
            <a:avLst/>
          </a:prstGeom>
          <a:solidFill>
            <a:srgbClr val="A6A6A6"/>
          </a:solidFill>
          <a:ln w="317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9897" tIns="49950" rIns="99897" bIns="49950" numCol="1" anchor="t" anchorCtr="0" compatLnSpc="1">
            <a:prstTxWarp prst="textNoShape">
              <a:avLst/>
            </a:prstTxWarp>
          </a:bodyPr>
          <a:lstStyle/>
          <a:p>
            <a:pPr marL="48923" defTabSz="992092">
              <a:spcBef>
                <a:spcPct val="0"/>
              </a:spcBef>
              <a:defRPr/>
            </a:pPr>
            <a:r>
              <a:rPr lang="pl-PL" sz="2017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Prowadzący</a:t>
            </a:r>
            <a:endParaRPr lang="pl-PL" sz="2017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20CE510-3A7F-4C22-AC34-A90CE0D4E45C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703513" y="1166041"/>
            <a:ext cx="540000" cy="67881"/>
          </a:xfrm>
          <a:prstGeom prst="rect">
            <a:avLst/>
          </a:prstGeom>
          <a:solidFill>
            <a:srgbClr val="A6A6A6"/>
          </a:solidFill>
          <a:ln w="317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9897" tIns="49950" rIns="99897" bIns="49950" numCol="1" anchor="t" anchorCtr="0" compatLnSpc="1">
            <a:prstTxWarp prst="textNoShape">
              <a:avLst/>
            </a:prstTxWarp>
          </a:bodyPr>
          <a:lstStyle/>
          <a:p>
            <a:pPr indent="-301366" defTabSz="992092"/>
            <a:endParaRPr lang="pl-PL"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3779CD2-23F5-459A-A44E-8480366DC866}"/>
              </a:ext>
            </a:extLst>
          </p:cNvPr>
          <p:cNvSpPr txBox="1">
            <a:spLocks noChangeAspect="1"/>
          </p:cNvSpPr>
          <p:nvPr/>
        </p:nvSpPr>
        <p:spPr>
          <a:xfrm>
            <a:off x="1703512" y="428973"/>
            <a:ext cx="8712968" cy="470694"/>
          </a:xfrm>
          <a:prstGeom prst="rect">
            <a:avLst/>
          </a:prstGeom>
        </p:spPr>
        <p:txBody>
          <a:bodyPr vert="horz" lIns="99897" tIns="49950" rIns="99897" bIns="49950" rtlCol="0" anchor="ctr">
            <a:normAutofit/>
          </a:bodyPr>
          <a:lstStyle/>
          <a:p>
            <a:pPr defTabSz="992092">
              <a:spcBef>
                <a:spcPct val="0"/>
              </a:spcBef>
              <a:defRPr/>
            </a:pPr>
            <a:endParaRPr lang="pl-PL" sz="20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6" name="Picture 2" descr="http://kdcp.pl/admin/upload/artykul/zdjecie/mini/111088_1508881101.png">
            <a:extLst>
              <a:ext uri="{FF2B5EF4-FFF2-40B4-BE49-F238E27FC236}">
                <a16:creationId xmlns:a16="http://schemas.microsoft.com/office/drawing/2014/main" id="{5B854D52-B2E8-4E1E-9F74-74ED0773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13" y="2206923"/>
            <a:ext cx="23812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487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2432376" y="1684320"/>
            <a:ext cx="7224053" cy="4118299"/>
          </a:xfrm>
          <a:prstGeom prst="rect">
            <a:avLst/>
          </a:prstGeom>
        </p:spPr>
        <p:txBody>
          <a:bodyPr vert="horz" lIns="83714" tIns="41858" rIns="83714" bIns="41858" rtlCol="0">
            <a:noAutofit/>
          </a:bodyPr>
          <a:lstStyle/>
          <a:p>
            <a:endParaRPr lang="pl-PL" sz="1433" dirty="0">
              <a:solidFill>
                <a:schemeClr val="tx1">
                  <a:lumMod val="75000"/>
                  <a:lumOff val="2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4031987" y="2411338"/>
            <a:ext cx="5830842" cy="2361773"/>
          </a:xfrm>
          <a:prstGeom prst="rect">
            <a:avLst/>
          </a:prstGeom>
        </p:spPr>
        <p:txBody>
          <a:bodyPr vert="horz" lIns="65525" tIns="32763" rIns="65525" bIns="32763" rtlCol="0">
            <a:noAutofit/>
          </a:bodyPr>
          <a:lstStyle/>
          <a:p>
            <a:pPr marL="253966" lvl="1" indent="-253966">
              <a:spcBef>
                <a:spcPts val="534"/>
              </a:spcBef>
              <a:buClr>
                <a:srgbClr val="269BC9"/>
              </a:buClr>
              <a:buFont typeface="Wingdings" panose="05000000000000000000" pitchFamily="2" charset="2"/>
              <a:buChar char="§"/>
            </a:pPr>
            <a:endParaRPr lang="pl-PL" sz="1244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Podtytuł 2"/>
          <p:cNvSpPr txBox="1">
            <a:spLocks/>
          </p:cNvSpPr>
          <p:nvPr/>
        </p:nvSpPr>
        <p:spPr>
          <a:xfrm>
            <a:off x="1973354" y="968083"/>
            <a:ext cx="5108438" cy="392017"/>
          </a:xfrm>
          <a:prstGeom prst="rect">
            <a:avLst/>
          </a:prstGeom>
        </p:spPr>
        <p:txBody>
          <a:bodyPr vert="horz" lIns="65525" tIns="32763" rIns="65525" bIns="32763" rtlCol="0">
            <a:noAutofit/>
          </a:bodyPr>
          <a:lstStyle/>
          <a:p>
            <a:r>
              <a:rPr lang="pl-PL" sz="1244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Adam Bigas – Menedżer w KDCP</a:t>
            </a:r>
          </a:p>
          <a:p>
            <a:r>
              <a:rPr lang="pl-PL" sz="1244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tel. kom. 606 745 137</a:t>
            </a:r>
          </a:p>
          <a:p>
            <a:r>
              <a:rPr lang="pl-PL" sz="1244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e-mail: adam.bigas@kdcp.pl</a:t>
            </a:r>
          </a:p>
          <a:p>
            <a:endParaRPr lang="pl-PL" sz="1244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337240" y="1671633"/>
            <a:ext cx="5513850" cy="355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Prawnik;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Kilkunastoletnie doświadczenie w tematyce podatku akcyzowego, opłaty paliwowej, podatku od gier i postępowań podatkowych;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Kierownik Referatu Podatku Akcyzowego i Podatku od Gier w Izbie Administracji Skarbowej w Opolu w Drugim Urzędzie Skarbowym w Opolu;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W latach 2009-2017 Ekspert Służby Celnej w Izbie Celnej w Opolu;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Prowadzący szkolenia w zakresie podatku akcyzowego dla przedsiębiorców oraz organów administracji skarbowej;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Autor publikacji prasowych z zakresu podatku akcyzowego, opłaty paliwowej i gier hazardowych;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Autor prac naukowych z zakresu podatku akcyzowego i opłaty paliwowej, w tym także współautor komentarza do ustawy o podatku akcyzowym;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Absolwent Wydziału Prawa i Administracji Uniwersytetu Rzeszowskiego. Ukończył również Podatkowe Studia Podyplomowe Uniwersytetu Wrocławskiego;</a:t>
            </a:r>
          </a:p>
          <a:p>
            <a:pPr marL="253966" indent="-253966" algn="just">
              <a:spcBef>
                <a:spcPts val="534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Członek Stowarzyszenia Prawa Finansowego "</a:t>
            </a:r>
            <a:r>
              <a:rPr lang="pl-PL" sz="1197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Aureus</a:t>
            </a:r>
            <a:r>
              <a:rPr lang="pl-PL" sz="1197" dirty="0">
                <a:latin typeface="Roboto Condensed" panose="02000000000000000000" pitchFamily="2" charset="0"/>
                <a:ea typeface="Roboto Condensed" panose="02000000000000000000" pitchFamily="2" charset="0"/>
              </a:rPr>
              <a:t>" przy Wydziale Prawa i Administracji Uniwersytetu Opolskiego.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20CE510-3A7F-4C22-AC34-A90CE0D4E45C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707332" y="909326"/>
            <a:ext cx="509109" cy="63998"/>
          </a:xfrm>
          <a:prstGeom prst="rect">
            <a:avLst/>
          </a:prstGeom>
          <a:solidFill>
            <a:srgbClr val="A6A6A6"/>
          </a:solidFill>
          <a:ln w="317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4182" tIns="47092" rIns="94182" bIns="47092" numCol="1" anchor="t" anchorCtr="0" compatLnSpc="1">
            <a:prstTxWarp prst="textNoShape">
              <a:avLst/>
            </a:prstTxWarp>
          </a:bodyPr>
          <a:lstStyle/>
          <a:p>
            <a:pPr indent="-284105"/>
            <a:endParaRPr lang="pl-PL" sz="1451"/>
          </a:p>
        </p:txBody>
      </p:sp>
      <p:pic>
        <p:nvPicPr>
          <p:cNvPr id="11" name="Obraz 10" descr="Obraz zawierający osoba, mężczyzna, wewnątrz, kostium&#10;&#10;Opis wygenerowany automatycznie">
            <a:extLst>
              <a:ext uri="{FF2B5EF4-FFF2-40B4-BE49-F238E27FC236}">
                <a16:creationId xmlns:a16="http://schemas.microsoft.com/office/drawing/2014/main" id="{015477EF-B7B2-424C-80EF-2E71C40D7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09" y="2012787"/>
            <a:ext cx="1582228" cy="2209767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5ED5FCC7-F1A7-4E99-BF59-8EA220DE4833}"/>
              </a:ext>
            </a:extLst>
          </p:cNvPr>
          <p:cNvSpPr txBox="1">
            <a:spLocks noChangeAspect="1"/>
          </p:cNvSpPr>
          <p:nvPr/>
        </p:nvSpPr>
        <p:spPr>
          <a:xfrm>
            <a:off x="1505678" y="262908"/>
            <a:ext cx="8712968" cy="470694"/>
          </a:xfrm>
          <a:prstGeom prst="rect">
            <a:avLst/>
          </a:prstGeom>
          <a:solidFill>
            <a:srgbClr val="A6A6A6"/>
          </a:solidFill>
        </p:spPr>
        <p:txBody>
          <a:bodyPr vert="horz" lIns="99897" tIns="49949" rIns="99897" bIns="49949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l-PL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Zespół projektowy</a:t>
            </a:r>
          </a:p>
        </p:txBody>
      </p:sp>
    </p:spTree>
    <p:extLst>
      <p:ext uri="{BB962C8B-B14F-4D97-AF65-F5344CB8AC3E}">
        <p14:creationId xmlns:p14="http://schemas.microsoft.com/office/powerpoint/2010/main" val="178324285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FF962448-83B4-4C8A-96BF-E76227BF76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26497" y="2135799"/>
            <a:ext cx="4818556" cy="4236781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Prawnik;</a:t>
            </a:r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Kilkunastoletnie doświadczenie w tematyce podatku akcyzowego, opłaty paliwowej, podatku od gier i postępowań podatkowych;</a:t>
            </a:r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Kierownik Referatu Podatku Akcyzowego i Podatku od Gier w Izbie Administracji Skarbowej w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Krakowie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Urzędzie Skarbowym Kraków – Nowa Huta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 latach 20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-201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5 Młodszy Ekspert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Służby Celnej w Izbie Celnej w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Krakowie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Prowadząc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szkolenia w zakresie podatku akcyzowego dla instytucji państwowych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Studia podyplomowe w zakresie Doradztwa Podatkowego na Wydziale Finansów Uniwersytetu Ekonomicznego w Krakowie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Absolwent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ka Zamiejscowego Wydziału Nauk Prawnych i Ekonomicznych Katolickiego Uniwersytetu Lubelskiego w Lublinie im. Jana Pawła II.</a:t>
            </a:r>
          </a:p>
        </p:txBody>
      </p:sp>
      <p:pic>
        <p:nvPicPr>
          <p:cNvPr id="5" name="Obraz 4" descr="Obraz zawierający osoba, odzież&#10;&#10;Opis wygenerowany automatycznie">
            <a:extLst>
              <a:ext uri="{FF2B5EF4-FFF2-40B4-BE49-F238E27FC236}">
                <a16:creationId xmlns:a16="http://schemas.microsoft.com/office/drawing/2014/main" id="{D408E33C-0224-4DB1-B890-FA25E66F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2648" y="2256843"/>
            <a:ext cx="1827636" cy="2379307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4010F2F-11CB-4851-93F4-2579AAF53776}"/>
              </a:ext>
            </a:extLst>
          </p:cNvPr>
          <p:cNvSpPr txBox="1"/>
          <p:nvPr/>
        </p:nvSpPr>
        <p:spPr>
          <a:xfrm>
            <a:off x="2152648" y="1397135"/>
            <a:ext cx="290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Joanna Wróbel - Ekspert w KDCP</a:t>
            </a:r>
          </a:p>
          <a:p>
            <a:r>
              <a:rPr lang="pl-PL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tel. kom. 694 671 852 </a:t>
            </a:r>
          </a:p>
          <a:p>
            <a:r>
              <a:rPr lang="pl-PL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e-mail: joanna.wrobel@kdcp.pl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691C89-5213-4724-B480-92F74DF42B44}"/>
              </a:ext>
            </a:extLst>
          </p:cNvPr>
          <p:cNvSpPr/>
          <p:nvPr/>
        </p:nvSpPr>
        <p:spPr>
          <a:xfrm>
            <a:off x="1524001" y="485420"/>
            <a:ext cx="8829528" cy="468297"/>
          </a:xfrm>
          <a:prstGeom prst="rect">
            <a:avLst/>
          </a:prstGeom>
          <a:solidFill>
            <a:srgbClr val="A6A6A6"/>
          </a:solidFill>
          <a:ln w="317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8441" tIns="49222" rIns="98441" bIns="49222" numCol="1" anchor="t" anchorCtr="0" compatLnSpc="1">
            <a:prstTxWarp prst="textNoShape">
              <a:avLst/>
            </a:prstTxWarp>
          </a:bodyPr>
          <a:lstStyle/>
          <a:p>
            <a:pPr marL="48213">
              <a:spcBef>
                <a:spcPct val="0"/>
              </a:spcBef>
              <a:defRPr/>
            </a:pPr>
            <a:r>
              <a:rPr lang="pl-PL" sz="1988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Prowadzący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3B6DA6-4143-4DF9-9B82-D5CE223F184B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767514" y="1199014"/>
            <a:ext cx="532132" cy="66892"/>
          </a:xfrm>
          <a:prstGeom prst="rect">
            <a:avLst/>
          </a:prstGeom>
          <a:solidFill>
            <a:srgbClr val="A6A6A6"/>
          </a:solidFill>
          <a:ln w="317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8441" tIns="49222" rIns="98441" bIns="49222" numCol="1" anchor="t" anchorCtr="0" compatLnSpc="1">
            <a:prstTxWarp prst="textNoShape">
              <a:avLst/>
            </a:prstTxWarp>
          </a:bodyPr>
          <a:lstStyle/>
          <a:p>
            <a:pPr indent="-296990"/>
            <a:endParaRPr lang="pl-PL" sz="1516"/>
          </a:p>
        </p:txBody>
      </p:sp>
    </p:spTree>
    <p:extLst>
      <p:ext uri="{BB962C8B-B14F-4D97-AF65-F5344CB8AC3E}">
        <p14:creationId xmlns:p14="http://schemas.microsoft.com/office/powerpoint/2010/main" val="28333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FF962448-83B4-4C8A-96BF-E76227BF76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55279" y="1399481"/>
            <a:ext cx="4818556" cy="485646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Prawnik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Doradca podatkowy.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Kilkunastoletnie doświadczenie w tematyce podatku akcyzowego, opłaty paliwowej, podatku od gier i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innych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postępowań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podatkowych;</a:t>
            </a:r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latach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20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-201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7 m.in. Starszy Ekspert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Służby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Celnej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Zastępca Naczelnika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Wydziału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Podatku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Akcyzowego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Podatku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od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Gier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w Izbie Celnej w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Gdyni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 latach 2017-2019 Starszy Ekspert Skarbowy i Zastępca Kierownika Działu Postępowań Podatkowych oraz Starszy Ekspert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Służby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Celn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o-Skarbowej w Dziale Dochodzeniowo-Śledczym Pomorskiego Urzędu Celno-Skarbowego w Gdyni,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 latach 2019-2021 Specjalista ds. akcyzy, Specjalista ds. podatków i Doradca podatkowy w „LOTOS Asfalt” Sp. z o.o.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Prowadząc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szkolenia w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zakresie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procedury podatkowej i </a:t>
            </a:r>
            <a:r>
              <a:rPr lang="pl-PL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sądowoadministracyjnej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dla instytucji państwowych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Uczestniczka Studiów Doktoranckich w Gdyńskiej Szkole Prawa;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Studia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podyplomowe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Szkoła Menedżerów –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Wydzia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ł Zarządzania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Uniwersytetu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Gdańskiego;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Studia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podyplomowe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Integracja Europejska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Wydzia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ł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Ekonomii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Uniwersytetu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Gdańskiego;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Absolwent</a:t>
            </a:r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ka Wydziału Prawa i Administracji Uniwersytetu Gdańskiego.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4010F2F-11CB-4851-93F4-2579AAF53776}"/>
              </a:ext>
            </a:extLst>
          </p:cNvPr>
          <p:cNvSpPr txBox="1"/>
          <p:nvPr/>
        </p:nvSpPr>
        <p:spPr>
          <a:xfrm>
            <a:off x="2152648" y="1399481"/>
            <a:ext cx="290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Dorota Łuczak- Menedżer w KDCP</a:t>
            </a:r>
          </a:p>
          <a:p>
            <a:r>
              <a:rPr lang="pl-PL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tel. kom. 785 170 717</a:t>
            </a:r>
          </a:p>
          <a:p>
            <a:r>
              <a:rPr lang="pl-PL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e-mail: dorota.luczak@kdcp.pl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691C89-5213-4724-B480-92F74DF42B44}"/>
              </a:ext>
            </a:extLst>
          </p:cNvPr>
          <p:cNvSpPr/>
          <p:nvPr/>
        </p:nvSpPr>
        <p:spPr>
          <a:xfrm>
            <a:off x="1524001" y="485420"/>
            <a:ext cx="8829528" cy="468297"/>
          </a:xfrm>
          <a:prstGeom prst="rect">
            <a:avLst/>
          </a:prstGeom>
          <a:solidFill>
            <a:srgbClr val="A6A6A6"/>
          </a:solidFill>
          <a:ln w="317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8441" tIns="49222" rIns="98441" bIns="49222" numCol="1" anchor="t" anchorCtr="0" compatLnSpc="1">
            <a:prstTxWarp prst="textNoShape">
              <a:avLst/>
            </a:prstTxWarp>
          </a:bodyPr>
          <a:lstStyle/>
          <a:p>
            <a:pPr marL="48213">
              <a:spcBef>
                <a:spcPct val="0"/>
              </a:spcBef>
              <a:defRPr/>
            </a:pPr>
            <a:r>
              <a:rPr lang="pl-PL" sz="1988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Prowadzący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3B6DA6-4143-4DF9-9B82-D5CE223F184B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767514" y="1199014"/>
            <a:ext cx="532132" cy="66892"/>
          </a:xfrm>
          <a:prstGeom prst="rect">
            <a:avLst/>
          </a:prstGeom>
          <a:solidFill>
            <a:srgbClr val="A6A6A6"/>
          </a:solidFill>
          <a:ln w="3175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8441" tIns="49222" rIns="98441" bIns="49222" numCol="1" anchor="t" anchorCtr="0" compatLnSpc="1">
            <a:prstTxWarp prst="textNoShape">
              <a:avLst/>
            </a:prstTxWarp>
          </a:bodyPr>
          <a:lstStyle/>
          <a:p>
            <a:pPr indent="-296990"/>
            <a:endParaRPr lang="pl-PL" sz="1516"/>
          </a:p>
        </p:txBody>
      </p:sp>
      <p:pic>
        <p:nvPicPr>
          <p:cNvPr id="3" name="Obraz 2" descr="Obraz zawierający osoba, ściana, odzież, wewnątrz&#10;&#10;Opis wygenerowany automatycznie">
            <a:extLst>
              <a:ext uri="{FF2B5EF4-FFF2-40B4-BE49-F238E27FC236}">
                <a16:creationId xmlns:a16="http://schemas.microsoft.com/office/drawing/2014/main" id="{1C8F2EF9-4F63-43AE-BB3F-32F3E9BC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65" y="2097610"/>
            <a:ext cx="1855894" cy="26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2022678" y="5522537"/>
            <a:ext cx="8383785" cy="842050"/>
          </a:xfrm>
        </p:spPr>
        <p:txBody>
          <a:bodyPr>
            <a:noAutofit/>
          </a:bodyPr>
          <a:lstStyle/>
          <a:p>
            <a:pPr>
              <a:lnSpc>
                <a:spcPts val="1539"/>
              </a:lnSpc>
              <a:spcBef>
                <a:spcPts val="0"/>
              </a:spcBef>
            </a:pPr>
            <a:r>
              <a:rPr lang="pl-PL" sz="1370" b="1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KDCP Kancelaria Doradztwa Celnego i Podatkowego Rutkowski i Wspólnicy Sp. z o.o. </a:t>
            </a:r>
          </a:p>
          <a:p>
            <a:r>
              <a:rPr lang="pl-PL" sz="1370" b="1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Adres: </a:t>
            </a:r>
            <a:r>
              <a:rPr lang="pl-PL" sz="1370" b="1" dirty="0">
                <a:solidFill>
                  <a:schemeClr val="bg1">
                    <a:lumMod val="6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ul. Aleje Jerozolimskie 142A, Biurowiec WEST STATION I [6 piętro], 02-305 Warszawa </a:t>
            </a:r>
            <a:r>
              <a:rPr lang="pl-PL" sz="1370" b="1" dirty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tel. +48 22 243 25 00  |  e-mail: kancelaria@kdcp.pl  |  www.kdcp.pl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7639165-A6B4-471E-87A8-BA91F9778C39}"/>
              </a:ext>
            </a:extLst>
          </p:cNvPr>
          <p:cNvSpPr txBox="1"/>
          <p:nvPr/>
        </p:nvSpPr>
        <p:spPr>
          <a:xfrm>
            <a:off x="2927648" y="2854515"/>
            <a:ext cx="5868144" cy="1576983"/>
          </a:xfrm>
          <a:prstGeom prst="rect">
            <a:avLst/>
          </a:prstGeom>
          <a:noFill/>
          <a:ln>
            <a:noFill/>
          </a:ln>
        </p:spPr>
        <p:txBody>
          <a:bodyPr wrap="square" lIns="99897" tIns="49949" rIns="99897" bIns="49949" rtlCol="0">
            <a:spAutoFit/>
          </a:bodyPr>
          <a:lstStyle/>
          <a:p>
            <a:pPr marL="489074" algn="ctr" defTabSz="998959"/>
            <a:endParaRPr lang="pl-PL" sz="342" dirty="0">
              <a:solidFill>
                <a:srgbClr val="E62647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591398" algn="ctr" defTabSz="998959">
              <a:lnSpc>
                <a:spcPts val="3677"/>
              </a:lnSpc>
            </a:pPr>
            <a:r>
              <a:rPr lang="pl-PL" sz="3762" b="1" dirty="0">
                <a:solidFill>
                  <a:srgbClr val="E62647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CELNE </a:t>
            </a:r>
          </a:p>
          <a:p>
            <a:pPr marL="591398" algn="ctr" defTabSz="998959">
              <a:lnSpc>
                <a:spcPts val="3677"/>
              </a:lnSpc>
            </a:pPr>
            <a:r>
              <a:rPr lang="pl-PL" sz="3762" b="1" dirty="0">
                <a:solidFill>
                  <a:srgbClr val="E62647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ROZWIĄZANIA</a:t>
            </a:r>
          </a:p>
          <a:p>
            <a:pPr marL="591398" algn="ctr" defTabSz="998959">
              <a:lnSpc>
                <a:spcPts val="3677"/>
              </a:lnSpc>
            </a:pPr>
            <a:r>
              <a:rPr lang="pl-PL" sz="3762" b="1" dirty="0">
                <a:solidFill>
                  <a:srgbClr val="E62647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PRAWNE i PODATKOWE</a:t>
            </a:r>
          </a:p>
        </p:txBody>
      </p:sp>
      <p:pic>
        <p:nvPicPr>
          <p:cNvPr id="7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0A063D82-9EC9-4AD3-AEF3-7A62A25C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42" y="1182157"/>
            <a:ext cx="4323221" cy="16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0774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3004259"/>
            <a:ext cx="8640577" cy="1516934"/>
          </a:xfrm>
          <a:prstGeom prst="rect">
            <a:avLst/>
          </a:prstGeom>
          <a:solidFill>
            <a:srgbClr val="E62647"/>
          </a:solidFill>
          <a:ln w="3175">
            <a:noFill/>
            <a:miter lim="800000"/>
            <a:headEnd/>
            <a:tailEnd/>
          </a:ln>
        </p:spPr>
        <p:txBody>
          <a:bodyPr vert="horz" wrap="square" lIns="98441" tIns="49222" rIns="98441" bIns="49222" numCol="1" anchor="t" anchorCtr="0" compatLnSpc="1">
            <a:prstTxWarp prst="textNoShape">
              <a:avLst/>
            </a:prstTxWarp>
          </a:bodyPr>
          <a:lstStyle/>
          <a:p>
            <a:pPr marL="599315" indent="-296983" defTabSz="901121">
              <a:lnSpc>
                <a:spcPct val="50000"/>
              </a:lnSpc>
            </a:pPr>
            <a:endParaRPr lang="pl-PL" sz="2697" dirty="0">
              <a:solidFill>
                <a:prstClr val="white"/>
              </a:solidFill>
              <a:latin typeface="Roboto Condensed" pitchFamily="2" charset="0"/>
              <a:ea typeface="Roboto Condensed" pitchFamily="2" charset="0"/>
            </a:endParaRPr>
          </a:p>
          <a:p>
            <a:pPr marL="599315" indent="-296983" defTabSz="901121">
              <a:lnSpc>
                <a:spcPct val="50000"/>
              </a:lnSpc>
            </a:pPr>
            <a:endParaRPr lang="pl-PL" sz="2697" dirty="0">
              <a:solidFill>
                <a:prstClr val="white"/>
              </a:solidFill>
              <a:latin typeface="Roboto Condensed" pitchFamily="2" charset="0"/>
              <a:ea typeface="Roboto Condensed" pitchFamily="2" charset="0"/>
            </a:endParaRPr>
          </a:p>
          <a:p>
            <a:pPr marL="599315" indent="-296983" defTabSz="901121"/>
            <a:r>
              <a:rPr lang="pl-PL" sz="2697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	Centralny Rejestr Podmiotów Akcyzowych (CRPA)</a:t>
            </a:r>
          </a:p>
        </p:txBody>
      </p:sp>
      <p:pic>
        <p:nvPicPr>
          <p:cNvPr id="1026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B6C0EB4E-AEEE-4541-B37B-90181EAF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403116"/>
            <a:ext cx="2314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40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E3BC31221F0F4FAEABDF891BB9283E" ma:contentTypeVersion="2" ma:contentTypeDescription="Utwórz nowy dokument." ma:contentTypeScope="" ma:versionID="825e0195de0ec6bc5524404bb7f836ac">
  <xsd:schema xmlns:xsd="http://www.w3.org/2001/XMLSchema" xmlns:xs="http://www.w3.org/2001/XMLSchema" xmlns:p="http://schemas.microsoft.com/office/2006/metadata/properties" xmlns:ns3="aa266561-7693-44c4-9253-e2401a9d41d5" targetNamespace="http://schemas.microsoft.com/office/2006/metadata/properties" ma:root="true" ma:fieldsID="1f06d33065b1c1d9958b75983dcfcd87" ns3:_="">
    <xsd:import namespace="aa266561-7693-44c4-9253-e2401a9d41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66561-7693-44c4-9253-e2401a9d4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9D4E0-7AB5-4C14-A9EF-22EB968992C8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a266561-7693-44c4-9253-e2401a9d41d5"/>
  </ds:schemaRefs>
</ds:datastoreItem>
</file>

<file path=customXml/itemProps2.xml><?xml version="1.0" encoding="utf-8"?>
<ds:datastoreItem xmlns:ds="http://schemas.openxmlformats.org/officeDocument/2006/customXml" ds:itemID="{DFDE143F-7E05-4BAE-AF99-AE79CD8CB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266561-7693-44c4-9253-e2401a9d4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3560CE-F1AC-4430-8A97-447FC5A363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6415</Words>
  <Application>Microsoft Office PowerPoint</Application>
  <PresentationFormat>Panoramiczny</PresentationFormat>
  <Paragraphs>988</Paragraphs>
  <Slides>85</Slides>
  <Notes>68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85</vt:i4>
      </vt:variant>
    </vt:vector>
  </HeadingPairs>
  <TitlesOfParts>
    <vt:vector size="96" baseType="lpstr">
      <vt:lpstr>Arial</vt:lpstr>
      <vt:lpstr>Calibri</vt:lpstr>
      <vt:lpstr>Calibri Light</vt:lpstr>
      <vt:lpstr>Montserrat Light</vt:lpstr>
      <vt:lpstr>Open Sans</vt:lpstr>
      <vt:lpstr>Roboto Condensed</vt:lpstr>
      <vt:lpstr>Times New Roman</vt:lpstr>
      <vt:lpstr>Wingdings</vt:lpstr>
      <vt:lpstr>Motyw pakietu Office</vt:lpstr>
      <vt:lpstr>2_Motyw pakietu Office</vt:lpstr>
      <vt:lpstr>3_Motyw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Gdzie i jak prawidłowo zarejestrować siebie i firmę,  aby nadal kupować paliwo żeglugowe zwolnione od akcyzy? Na platformie PUESC w ramach CRPA.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Pamiętaj! Aby móc dokonywać zmian danych firmy musisz nadać sobie Uprawnienie rozszerzone: Aktualizacja danych podmiotu.  Z upoważnienia udzielonego pełnomocnikowi lub z oświadczenia złożonego przez pracodawcę dla pracownika musi jednoznacznie wynikać, że pełnomocnik/pracownik posiada uprawnienie rozszerzone „Aktualizacja danych podmiotu".  Jeżeli jesteś właścicielem podmiotu tj. prowadzisz jednoosobową działalność gospodarczą lub jesteś uprawniony do samodzielnej reprezentacji podmiotu (na podstawie zapisów w KRS lub w umowie spółki cywilnej) nie musisz przedstawiać upoważnienia, zakres reprezentacji wskazujesz we wniosku.  W karcie Rejestracja osoby fizycznej:  Podaj następujące dane: Imię, Nazwisko, kraj (obywatelstwo domyślnie ustawione jest na: Polska, z możliwością zmiany), adres e-mail (na który otrzymasz link, którym potwierdzisz założenie konta), hasło.  W przypadku osób podających inne obywatelstwo niż polskie należy podać obowiązkowo: numer identyfikacyjny (nadany w kraju pochodzenia), datę urodzenia, rodzaj dokumentu tożsamości oraz jego numer i serie.  Możesz również podać numer PESEL, o ile go posiadasz.                                                                                                                            Wybierz Dalej, aby przejść do następnej karty. </vt:lpstr>
      <vt:lpstr>Prezentacja programu PowerPoint</vt:lpstr>
      <vt:lpstr>Prezentacja programu PowerPoint</vt:lpstr>
      <vt:lpstr>Prezentacja programu PowerPoint</vt:lpstr>
      <vt:lpstr>Wybierz cel rejestracji: powiązanie z firmą.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 podaniu adresu e-mail w polu obok pola wyboru e-mail formularz podlega zatwierdzeniu i podpisaniu oraz wysyłce.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Generator online: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Wysyłka wyrobów bez kontroli</vt:lpstr>
      <vt:lpstr>Odbiór wyrobów bez kontroli  art. 46i </vt:lpstr>
      <vt:lpstr>Wysyłka wyrobów z kontrolą</vt:lpstr>
      <vt:lpstr>Odbiór wyrobów z kontrolą art. 46i </vt:lpstr>
      <vt:lpstr>Wyroby zwolnione – dostawa na zwykłym eDD DD815 </vt:lpstr>
      <vt:lpstr>Wyroby zwolnione – DD815 – wysyłka od podmiotu pośredniczącego</vt:lpstr>
      <vt:lpstr>Wyroby zwolnione – DD815 – wysyłka od podmiotu pośredniczącego– wysyłka na zwykłym eDD (DD815) – jeden odbiorca</vt:lpstr>
      <vt:lpstr>Wyroby zwolnione – DD815 – wysyłka od podmiotu pośredniczącego– wysyłka na zwykłym eDD (DD815) – jeden odbiorca</vt:lpstr>
      <vt:lpstr>Wyroby zwolnione – DD815 – wysyłka od podmiotu pośredniczącego– wysyłka na zwykłym eDD (DD815) – jeden odbiorca</vt:lpstr>
      <vt:lpstr>Prezentacja programu PowerPoint</vt:lpstr>
      <vt:lpstr>Prezentacja programu PowerPoint</vt:lpstr>
      <vt:lpstr>Dostawy paliwa żeglugowego</vt:lpstr>
      <vt:lpstr>Wysyłka wyrobów na eDD zbiorczym (DD815B) </vt:lpstr>
      <vt:lpstr>Prezentacja programu PowerPoint</vt:lpstr>
      <vt:lpstr>Prezentacja programu PowerPoint</vt:lpstr>
      <vt:lpstr>Prezentacja programu PowerPoint</vt:lpstr>
      <vt:lpstr>Zmiana miejsca przeznaczenia wyrobów</vt:lpstr>
      <vt:lpstr>Zmiana miejsca przeznaczenia DD813</vt:lpstr>
      <vt:lpstr>Zmiana miejsca przeznaczenia na DD801B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Piórkowska</dc:creator>
  <cp:lastModifiedBy>Dorota Łuczak</cp:lastModifiedBy>
  <cp:revision>248</cp:revision>
  <cp:lastPrinted>2021-11-24T18:33:09Z</cp:lastPrinted>
  <dcterms:created xsi:type="dcterms:W3CDTF">2019-10-23T14:20:12Z</dcterms:created>
  <dcterms:modified xsi:type="dcterms:W3CDTF">2022-02-15T08:42:24Z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0x0101000CE3BC31221F0F4FAEABDF891BB9283E</vt:lpwstr>
  </property>
</Properties>
</file>